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2.xml" ContentType="application/vnd.openxmlformats-officedocument.presentationml.tags+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79" r:id="rId2"/>
    <p:sldId id="256" r:id="rId3"/>
    <p:sldId id="257" r:id="rId4"/>
    <p:sldId id="258" r:id="rId5"/>
    <p:sldId id="259" r:id="rId6"/>
    <p:sldId id="263" r:id="rId7"/>
    <p:sldId id="265" r:id="rId8"/>
    <p:sldId id="262" r:id="rId9"/>
    <p:sldId id="268" r:id="rId10"/>
    <p:sldId id="274" r:id="rId11"/>
    <p:sldId id="276" r:id="rId12"/>
    <p:sldId id="280" r:id="rId13"/>
    <p:sldId id="261" r:id="rId14"/>
    <p:sldId id="286" r:id="rId15"/>
    <p:sldId id="287" r:id="rId16"/>
    <p:sldId id="288" r:id="rId17"/>
    <p:sldId id="289" r:id="rId18"/>
    <p:sldId id="282" r:id="rId19"/>
    <p:sldId id="277" r:id="rId20"/>
    <p:sldId id="278" r:id="rId21"/>
    <p:sldId id="291" r:id="rId22"/>
    <p:sldId id="292"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597"/>
    <a:srgbClr val="F2F2F2"/>
    <a:srgbClr val="F1EFEE"/>
    <a:srgbClr val="F5F3F1"/>
    <a:srgbClr val="F8F5F3"/>
    <a:srgbClr val="F5F2F1"/>
    <a:srgbClr val="F4F1F0"/>
    <a:srgbClr val="F7F4F2"/>
    <a:srgbClr val="F4F2F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9" autoAdjust="0"/>
    <p:restoredTop sz="95559" autoAdjust="0"/>
  </p:normalViewPr>
  <p:slideViewPr>
    <p:cSldViewPr snapToGrid="0">
      <p:cViewPr varScale="1">
        <p:scale>
          <a:sx n="72" d="100"/>
          <a:sy n="72" d="100"/>
        </p:scale>
        <p:origin x="498" y="-54"/>
      </p:cViewPr>
      <p:guideLst/>
    </p:cSldViewPr>
  </p:slideViewPr>
  <p:notesTextViewPr>
    <p:cViewPr>
      <p:scale>
        <a:sx n="3" d="2"/>
        <a:sy n="3" d="2"/>
      </p:scale>
      <p:origin x="0" y="0"/>
    </p:cViewPr>
  </p:notesTextViewPr>
  <p:sorterViewPr>
    <p:cViewPr>
      <p:scale>
        <a:sx n="100" d="100"/>
        <a:sy n="100" d="100"/>
      </p:scale>
      <p:origin x="0" y="-24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package" Target="../embeddings/Microsoft_Excel_Worksheet.xlsx"/><Relationship Id="rId4" Type="http://schemas.openxmlformats.org/officeDocument/2006/relationships/image" Target="../media/image15.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sz="1600" b="1" dirty="0">
                <a:solidFill>
                  <a:srgbClr val="2F5597"/>
                </a:solidFill>
                <a:latin typeface="微软雅黑" panose="020B0503020204020204" pitchFamily="34" charset="-122"/>
                <a:ea typeface="微软雅黑" panose="020B0503020204020204" pitchFamily="34" charset="-122"/>
              </a:rPr>
              <a:t>用户分析</a:t>
            </a:r>
          </a:p>
        </c:rich>
      </c:tx>
      <c:layout>
        <c:manualLayout>
          <c:xMode val="edge"/>
          <c:yMode val="edge"/>
          <c:x val="0.45438170161454877"/>
          <c:y val="7.7110102783516848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blipFill>
              <a:blip xmlns:r="http://schemas.openxmlformats.org/officeDocument/2006/relationships" r:embed="rId3"/>
              <a:stretch>
                <a:fillRect/>
              </a:stretch>
            </a:blipFill>
            <a:ln>
              <a:noFill/>
            </a:ln>
            <a:effectLst/>
          </c:spPr>
          <c:invertIfNegative val="0"/>
          <c:pictureOptions>
            <c:pictureFormat val="stack"/>
          </c:pictureOption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E2EA-419C-8933-65B4D24BEAC9}"/>
            </c:ext>
          </c:extLst>
        </c:ser>
        <c:ser>
          <c:idx val="1"/>
          <c:order val="1"/>
          <c:tx>
            <c:strRef>
              <c:f>Sheet1!$C$1</c:f>
              <c:strCache>
                <c:ptCount val="1"/>
                <c:pt idx="0">
                  <c:v>系列 2</c:v>
                </c:pt>
              </c:strCache>
            </c:strRef>
          </c:tx>
          <c:spPr>
            <a:blipFill>
              <a:blip xmlns:r="http://schemas.openxmlformats.org/officeDocument/2006/relationships" r:embed="rId4"/>
              <a:stretch>
                <a:fillRect/>
              </a:stretch>
            </a:blipFill>
            <a:ln>
              <a:noFill/>
            </a:ln>
            <a:effectLst/>
          </c:spPr>
          <c:invertIfNegative val="0"/>
          <c:pictureOptions>
            <c:pictureFormat val="stack"/>
          </c:pictureOption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E2EA-419C-8933-65B4D24BEAC9}"/>
            </c:ext>
          </c:extLst>
        </c:ser>
        <c:ser>
          <c:idx val="2"/>
          <c:order val="2"/>
          <c:tx>
            <c:strRef>
              <c:f>Sheet1!$D$1</c:f>
              <c:strCache>
                <c:ptCount val="1"/>
                <c:pt idx="0">
                  <c:v>列1</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numCache>
            </c:numRef>
          </c:val>
          <c:extLst>
            <c:ext xmlns:c16="http://schemas.microsoft.com/office/drawing/2014/chart" uri="{C3380CC4-5D6E-409C-BE32-E72D297353CC}">
              <c16:uniqueId val="{00000002-E2EA-419C-8933-65B4D24BEAC9}"/>
            </c:ext>
          </c:extLst>
        </c:ser>
        <c:dLbls>
          <c:showLegendKey val="0"/>
          <c:showVal val="0"/>
          <c:showCatName val="0"/>
          <c:showSerName val="0"/>
          <c:showPercent val="0"/>
          <c:showBubbleSize val="0"/>
        </c:dLbls>
        <c:gapWidth val="219"/>
        <c:overlap val="-30"/>
        <c:axId val="479991344"/>
        <c:axId val="479991736"/>
      </c:barChart>
      <c:catAx>
        <c:axId val="479991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9991736"/>
        <c:crosses val="autoZero"/>
        <c:auto val="1"/>
        <c:lblAlgn val="ctr"/>
        <c:lblOffset val="100"/>
        <c:noMultiLvlLbl val="0"/>
      </c:catAx>
      <c:valAx>
        <c:axId val="4799917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9991344"/>
        <c:crosses val="autoZero"/>
        <c:crossBetween val="between"/>
      </c:valAx>
      <c:spPr>
        <a:noFill/>
        <a:ln w="25400">
          <a:noFill/>
        </a:ln>
        <a:effectLst/>
      </c:spPr>
    </c:plotArea>
    <c:legend>
      <c:legendPos val="b"/>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5">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7F4CF-FAD3-4753-A5D8-D35E0A8B4380}" type="datetimeFigureOut">
              <a:rPr lang="zh-CN" altLang="en-US" smtClean="0"/>
              <a:t>2018/5/31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29927F-7422-466D-AA77-7766B4933CBE}" type="slidenum">
              <a:rPr lang="zh-CN" altLang="en-US" smtClean="0"/>
              <a:t>‹#›</a:t>
            </a:fld>
            <a:endParaRPr lang="zh-CN" altLang="en-US"/>
          </a:p>
        </p:txBody>
      </p:sp>
    </p:spTree>
    <p:extLst>
      <p:ext uri="{BB962C8B-B14F-4D97-AF65-F5344CB8AC3E}">
        <p14:creationId xmlns:p14="http://schemas.microsoft.com/office/powerpoint/2010/main" val="32430394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a:t>
            </a:fld>
            <a:endParaRPr lang="zh-CN" altLang="en-US"/>
          </a:p>
        </p:txBody>
      </p:sp>
    </p:spTree>
    <p:extLst>
      <p:ext uri="{BB962C8B-B14F-4D97-AF65-F5344CB8AC3E}">
        <p14:creationId xmlns:p14="http://schemas.microsoft.com/office/powerpoint/2010/main" val="1581897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10</a:t>
            </a:fld>
            <a:endParaRPr lang="zh-CN" altLang="en-US"/>
          </a:p>
        </p:txBody>
      </p:sp>
    </p:spTree>
    <p:extLst>
      <p:ext uri="{BB962C8B-B14F-4D97-AF65-F5344CB8AC3E}">
        <p14:creationId xmlns:p14="http://schemas.microsoft.com/office/powerpoint/2010/main" val="3396037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11</a:t>
            </a:fld>
            <a:endParaRPr lang="zh-CN" altLang="en-US"/>
          </a:p>
        </p:txBody>
      </p:sp>
    </p:spTree>
    <p:extLst>
      <p:ext uri="{BB962C8B-B14F-4D97-AF65-F5344CB8AC3E}">
        <p14:creationId xmlns:p14="http://schemas.microsoft.com/office/powerpoint/2010/main" val="5699217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12</a:t>
            </a:fld>
            <a:endParaRPr lang="zh-CN" altLang="en-US"/>
          </a:p>
        </p:txBody>
      </p:sp>
    </p:spTree>
    <p:extLst>
      <p:ext uri="{BB962C8B-B14F-4D97-AF65-F5344CB8AC3E}">
        <p14:creationId xmlns:p14="http://schemas.microsoft.com/office/powerpoint/2010/main" val="2434025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13</a:t>
            </a:fld>
            <a:endParaRPr lang="zh-CN" altLang="en-US"/>
          </a:p>
        </p:txBody>
      </p:sp>
    </p:spTree>
    <p:extLst>
      <p:ext uri="{BB962C8B-B14F-4D97-AF65-F5344CB8AC3E}">
        <p14:creationId xmlns:p14="http://schemas.microsoft.com/office/powerpoint/2010/main" val="1236141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14</a:t>
            </a:fld>
            <a:endParaRPr lang="zh-CN" altLang="en-US"/>
          </a:p>
        </p:txBody>
      </p:sp>
    </p:spTree>
    <p:extLst>
      <p:ext uri="{BB962C8B-B14F-4D97-AF65-F5344CB8AC3E}">
        <p14:creationId xmlns:p14="http://schemas.microsoft.com/office/powerpoint/2010/main" val="2799890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15</a:t>
            </a:fld>
            <a:endParaRPr lang="zh-CN" altLang="en-US"/>
          </a:p>
        </p:txBody>
      </p:sp>
    </p:spTree>
    <p:extLst>
      <p:ext uri="{BB962C8B-B14F-4D97-AF65-F5344CB8AC3E}">
        <p14:creationId xmlns:p14="http://schemas.microsoft.com/office/powerpoint/2010/main" val="667877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16</a:t>
            </a:fld>
            <a:endParaRPr lang="zh-CN" altLang="en-US"/>
          </a:p>
        </p:txBody>
      </p:sp>
    </p:spTree>
    <p:extLst>
      <p:ext uri="{BB962C8B-B14F-4D97-AF65-F5344CB8AC3E}">
        <p14:creationId xmlns:p14="http://schemas.microsoft.com/office/powerpoint/2010/main" val="1416861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17</a:t>
            </a:fld>
            <a:endParaRPr lang="zh-CN" altLang="en-US"/>
          </a:p>
        </p:txBody>
      </p:sp>
    </p:spTree>
    <p:extLst>
      <p:ext uri="{BB962C8B-B14F-4D97-AF65-F5344CB8AC3E}">
        <p14:creationId xmlns:p14="http://schemas.microsoft.com/office/powerpoint/2010/main" val="401109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18</a:t>
            </a:fld>
            <a:endParaRPr lang="zh-CN" altLang="en-US"/>
          </a:p>
        </p:txBody>
      </p:sp>
    </p:spTree>
    <p:extLst>
      <p:ext uri="{BB962C8B-B14F-4D97-AF65-F5344CB8AC3E}">
        <p14:creationId xmlns:p14="http://schemas.microsoft.com/office/powerpoint/2010/main" val="3407101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19</a:t>
            </a:fld>
            <a:endParaRPr lang="zh-CN" altLang="en-US"/>
          </a:p>
        </p:txBody>
      </p:sp>
    </p:spTree>
    <p:extLst>
      <p:ext uri="{BB962C8B-B14F-4D97-AF65-F5344CB8AC3E}">
        <p14:creationId xmlns:p14="http://schemas.microsoft.com/office/powerpoint/2010/main" val="1167301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2</a:t>
            </a:fld>
            <a:endParaRPr lang="zh-CN" altLang="en-US"/>
          </a:p>
        </p:txBody>
      </p:sp>
    </p:spTree>
    <p:extLst>
      <p:ext uri="{BB962C8B-B14F-4D97-AF65-F5344CB8AC3E}">
        <p14:creationId xmlns:p14="http://schemas.microsoft.com/office/powerpoint/2010/main" val="21333040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20</a:t>
            </a:fld>
            <a:endParaRPr lang="zh-CN" altLang="en-US"/>
          </a:p>
        </p:txBody>
      </p:sp>
    </p:spTree>
    <p:extLst>
      <p:ext uri="{BB962C8B-B14F-4D97-AF65-F5344CB8AC3E}">
        <p14:creationId xmlns:p14="http://schemas.microsoft.com/office/powerpoint/2010/main" val="1794355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21</a:t>
            </a:fld>
            <a:endParaRPr lang="zh-CN" altLang="en-US"/>
          </a:p>
        </p:txBody>
      </p:sp>
    </p:spTree>
    <p:extLst>
      <p:ext uri="{BB962C8B-B14F-4D97-AF65-F5344CB8AC3E}">
        <p14:creationId xmlns:p14="http://schemas.microsoft.com/office/powerpoint/2010/main" val="23801860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22</a:t>
            </a:fld>
            <a:endParaRPr lang="zh-CN" altLang="en-US"/>
          </a:p>
        </p:txBody>
      </p:sp>
    </p:spTree>
    <p:extLst>
      <p:ext uri="{BB962C8B-B14F-4D97-AF65-F5344CB8AC3E}">
        <p14:creationId xmlns:p14="http://schemas.microsoft.com/office/powerpoint/2010/main" val="2470767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3</a:t>
            </a:fld>
            <a:endParaRPr lang="zh-CN" altLang="en-US"/>
          </a:p>
        </p:txBody>
      </p:sp>
    </p:spTree>
    <p:extLst>
      <p:ext uri="{BB962C8B-B14F-4D97-AF65-F5344CB8AC3E}">
        <p14:creationId xmlns:p14="http://schemas.microsoft.com/office/powerpoint/2010/main" val="16689452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4</a:t>
            </a:fld>
            <a:endParaRPr lang="zh-CN" altLang="en-US"/>
          </a:p>
        </p:txBody>
      </p:sp>
    </p:spTree>
    <p:extLst>
      <p:ext uri="{BB962C8B-B14F-4D97-AF65-F5344CB8AC3E}">
        <p14:creationId xmlns:p14="http://schemas.microsoft.com/office/powerpoint/2010/main" val="265454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5</a:t>
            </a:fld>
            <a:endParaRPr lang="zh-CN" altLang="en-US"/>
          </a:p>
        </p:txBody>
      </p:sp>
    </p:spTree>
    <p:extLst>
      <p:ext uri="{BB962C8B-B14F-4D97-AF65-F5344CB8AC3E}">
        <p14:creationId xmlns:p14="http://schemas.microsoft.com/office/powerpoint/2010/main" val="2649259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6</a:t>
            </a:fld>
            <a:endParaRPr lang="zh-CN" altLang="en-US"/>
          </a:p>
        </p:txBody>
      </p:sp>
    </p:spTree>
    <p:extLst>
      <p:ext uri="{BB962C8B-B14F-4D97-AF65-F5344CB8AC3E}">
        <p14:creationId xmlns:p14="http://schemas.microsoft.com/office/powerpoint/2010/main" val="3821681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7</a:t>
            </a:fld>
            <a:endParaRPr lang="zh-CN" altLang="en-US"/>
          </a:p>
        </p:txBody>
      </p:sp>
    </p:spTree>
    <p:extLst>
      <p:ext uri="{BB962C8B-B14F-4D97-AF65-F5344CB8AC3E}">
        <p14:creationId xmlns:p14="http://schemas.microsoft.com/office/powerpoint/2010/main" val="1924382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8</a:t>
            </a:fld>
            <a:endParaRPr lang="zh-CN" altLang="en-US"/>
          </a:p>
        </p:txBody>
      </p:sp>
    </p:spTree>
    <p:extLst>
      <p:ext uri="{BB962C8B-B14F-4D97-AF65-F5344CB8AC3E}">
        <p14:creationId xmlns:p14="http://schemas.microsoft.com/office/powerpoint/2010/main" val="2148693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t>9</a:t>
            </a:fld>
            <a:endParaRPr lang="zh-CN" altLang="en-US"/>
          </a:p>
        </p:txBody>
      </p:sp>
    </p:spTree>
    <p:extLst>
      <p:ext uri="{BB962C8B-B14F-4D97-AF65-F5344CB8AC3E}">
        <p14:creationId xmlns:p14="http://schemas.microsoft.com/office/powerpoint/2010/main" val="2887188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628951070"/>
      </p:ext>
    </p:extLst>
  </p:cSld>
  <p:clrMapOvr>
    <a:masterClrMapping/>
  </p:clrMapOvr>
  <p:transition>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830191882"/>
      </p:ext>
    </p:extLst>
  </p:cSld>
  <p:clrMapOvr>
    <a:masterClrMapping/>
  </p:clrMapOvr>
  <p:transition>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3297218172"/>
      </p:ext>
    </p:extLst>
  </p:cSld>
  <p:clrMapOvr>
    <a:masterClrMapping/>
  </p:clrMapOvr>
  <p:transition>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454170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2669200181"/>
      </p:ext>
    </p:extLst>
  </p:cSld>
  <p:clrMapOvr>
    <a:masterClrMapping/>
  </p:clrMapOvr>
  <p:transition>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3882310115"/>
      </p:ext>
    </p:extLst>
  </p:cSld>
  <p:clrMapOvr>
    <a:masterClrMapping/>
  </p:clrMapOvr>
  <p:transition>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2938560674"/>
      </p:ext>
    </p:extLst>
  </p:cSld>
  <p:clrMapOvr>
    <a:masterClrMapping/>
  </p:clrMapOvr>
  <p:transition>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748280480"/>
      </p:ext>
    </p:extLst>
  </p:cSld>
  <p:clrMapOvr>
    <a:masterClrMapping/>
  </p:clrMapOvr>
  <p:transition>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3438552208"/>
      </p:ext>
    </p:extLst>
  </p:cSld>
  <p:clrMapOvr>
    <a:masterClrMapping/>
  </p:clrMapOvr>
  <p:transition>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165408264"/>
      </p:ext>
    </p:extLst>
  </p:cSld>
  <p:clrMapOvr>
    <a:masterClrMapping/>
  </p:clrMapOvr>
  <p:transition>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1445013990"/>
      </p:ext>
    </p:extLst>
  </p:cSld>
  <p:clrMapOvr>
    <a:masterClrMapping/>
  </p:clrMapOvr>
  <p:transition>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t>2018/5/31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t>‹#›</a:t>
            </a:fld>
            <a:endParaRPr lang="zh-CN" altLang="en-US"/>
          </a:p>
        </p:txBody>
      </p:sp>
    </p:spTree>
    <p:extLst>
      <p:ext uri="{BB962C8B-B14F-4D97-AF65-F5344CB8AC3E}">
        <p14:creationId xmlns:p14="http://schemas.microsoft.com/office/powerpoint/2010/main" val="1734238278"/>
      </p:ext>
    </p:extLst>
  </p:cSld>
  <p:clrMapOvr>
    <a:masterClrMapping/>
  </p:clrMapOvr>
  <p:transition>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2F5597"/>
          </a:fgClr>
          <a:bgClr>
            <a:schemeClr val="bg1"/>
          </a:bgClr>
        </a:patt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6684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8" name="直接连接符 7"/>
          <p:cNvCxnSpPr/>
          <p:nvPr/>
        </p:nvCxnSpPr>
        <p:spPr>
          <a:xfrm>
            <a:off x="2947737" y="13960"/>
            <a:ext cx="12031" cy="263491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0" y="2634916"/>
            <a:ext cx="295976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9851" y="3468264"/>
            <a:ext cx="6256421" cy="240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962473" y="4247146"/>
            <a:ext cx="6256421" cy="240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 y="4223083"/>
            <a:ext cx="4126833" cy="158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7807080" y="3453063"/>
            <a:ext cx="0" cy="34290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796463" y="3441032"/>
            <a:ext cx="4419601" cy="1203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620081" y="2008914"/>
            <a:ext cx="7879080" cy="1015663"/>
          </a:xfrm>
          <a:prstGeom prst="rect">
            <a:avLst/>
          </a:prstGeom>
          <a:noFill/>
        </p:spPr>
        <p:txBody>
          <a:bodyPr wrap="none" rtlCol="0">
            <a:spAutoFit/>
          </a:bodyPr>
          <a:lstStyle/>
          <a:p>
            <a:r>
              <a:rPr lang="zh-CN" altLang="en-US" sz="6000" spc="1500" dirty="0">
                <a:solidFill>
                  <a:schemeClr val="bg1"/>
                </a:solidFill>
                <a:latin typeface="汉仪菱心体简" panose="02010609000101010101" pitchFamily="49" charset="-122"/>
                <a:ea typeface="汉仪菱心体简" panose="02010609000101010101" pitchFamily="49" charset="-122"/>
              </a:rPr>
              <a:t>校园二手交易网站</a:t>
            </a:r>
          </a:p>
        </p:txBody>
      </p:sp>
      <p:sp>
        <p:nvSpPr>
          <p:cNvPr id="24" name="文本框 23"/>
          <p:cNvSpPr txBox="1"/>
          <p:nvPr/>
        </p:nvSpPr>
        <p:spPr>
          <a:xfrm>
            <a:off x="8023724" y="3557717"/>
            <a:ext cx="1646605" cy="584775"/>
          </a:xfrm>
          <a:prstGeom prst="rect">
            <a:avLst/>
          </a:prstGeom>
          <a:noFill/>
        </p:spPr>
        <p:txBody>
          <a:bodyPr wrap="none" rtlCol="0">
            <a:spAutoFit/>
          </a:bodyPr>
          <a:lstStyle/>
          <a:p>
            <a:r>
              <a:rPr lang="zh-CN" altLang="en-US" sz="1600" b="1" spc="300" dirty="0">
                <a:solidFill>
                  <a:schemeClr val="bg1"/>
                </a:solidFill>
                <a:latin typeface="微软雅黑" panose="020B0503020204020204" pitchFamily="34" charset="-122"/>
                <a:ea typeface="微软雅黑" panose="020B0503020204020204" pitchFamily="34" charset="-122"/>
              </a:rPr>
              <a:t>答辩人：钟婷</a:t>
            </a:r>
            <a:endParaRPr lang="en-US" altLang="zh-CN" sz="1600" b="1" spc="300" dirty="0">
              <a:solidFill>
                <a:schemeClr val="bg1"/>
              </a:solidFill>
              <a:latin typeface="微软雅黑" panose="020B0503020204020204" pitchFamily="34" charset="-122"/>
              <a:ea typeface="微软雅黑" panose="020B0503020204020204" pitchFamily="34" charset="-122"/>
            </a:endParaRPr>
          </a:p>
          <a:p>
            <a:r>
              <a:rPr lang="zh-CN" altLang="en-US" sz="1600" b="1" spc="300" dirty="0">
                <a:solidFill>
                  <a:schemeClr val="bg1"/>
                </a:solidFill>
                <a:latin typeface="微软雅黑" panose="020B0503020204020204" pitchFamily="34" charset="-122"/>
                <a:ea typeface="微软雅黑" panose="020B0503020204020204" pitchFamily="34" charset="-122"/>
              </a:rPr>
              <a:t>导师：吉宝玉</a:t>
            </a:r>
          </a:p>
        </p:txBody>
      </p:sp>
      <p:grpSp>
        <p:nvGrpSpPr>
          <p:cNvPr id="71" name="组合 70"/>
          <p:cNvGrpSpPr/>
          <p:nvPr/>
        </p:nvGrpSpPr>
        <p:grpSpPr>
          <a:xfrm rot="10800000">
            <a:off x="9550800" y="4375863"/>
            <a:ext cx="3196963" cy="3132367"/>
            <a:chOff x="-241322" y="-198407"/>
            <a:chExt cx="2400407" cy="2397341"/>
          </a:xfrm>
        </p:grpSpPr>
        <p:grpSp>
          <p:nvGrpSpPr>
            <p:cNvPr id="72" name="组合 71"/>
            <p:cNvGrpSpPr/>
            <p:nvPr/>
          </p:nvGrpSpPr>
          <p:grpSpPr>
            <a:xfrm>
              <a:off x="112549" y="124482"/>
              <a:ext cx="2046536" cy="2074452"/>
              <a:chOff x="-39851" y="-27918"/>
              <a:chExt cx="2046536" cy="2074452"/>
            </a:xfrm>
          </p:grpSpPr>
          <p:cxnSp>
            <p:nvCxnSpPr>
              <p:cNvPr id="80" name="直接连接符 79"/>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241322" y="-198407"/>
              <a:ext cx="2304737" cy="2336175"/>
              <a:chOff x="-39851" y="-27918"/>
              <a:chExt cx="2046536" cy="2074452"/>
            </a:xfrm>
          </p:grpSpPr>
          <p:cxnSp>
            <p:nvCxnSpPr>
              <p:cNvPr id="74" name="直接连接符 73"/>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grpSp>
        <p:nvGrpSpPr>
          <p:cNvPr id="62" name="组合 61"/>
          <p:cNvGrpSpPr/>
          <p:nvPr/>
        </p:nvGrpSpPr>
        <p:grpSpPr>
          <a:xfrm rot="5400000" flipV="1">
            <a:off x="-547085" y="-613131"/>
            <a:ext cx="3196963" cy="3132367"/>
            <a:chOff x="-241322" y="-198407"/>
            <a:chExt cx="2400407" cy="2397341"/>
          </a:xfrm>
        </p:grpSpPr>
        <p:grpSp>
          <p:nvGrpSpPr>
            <p:cNvPr id="86" name="组合 85"/>
            <p:cNvGrpSpPr/>
            <p:nvPr/>
          </p:nvGrpSpPr>
          <p:grpSpPr>
            <a:xfrm>
              <a:off x="112549" y="124482"/>
              <a:ext cx="2046536" cy="2074452"/>
              <a:chOff x="-39851" y="-27918"/>
              <a:chExt cx="2046536" cy="2074452"/>
            </a:xfrm>
          </p:grpSpPr>
          <p:cxnSp>
            <p:nvCxnSpPr>
              <p:cNvPr id="94" name="直接连接符 93"/>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41322" y="-198407"/>
              <a:ext cx="2304737" cy="2336175"/>
              <a:chOff x="-39851" y="-27918"/>
              <a:chExt cx="2046536" cy="2074452"/>
            </a:xfrm>
          </p:grpSpPr>
          <p:cxnSp>
            <p:nvCxnSpPr>
              <p:cNvPr id="88" name="直接连接符 87"/>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4780810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50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ppt_x-#ppt_w/2"/>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anim calcmode="lin" valueType="num">
                                      <p:cBhvr>
                                        <p:cTn id="9" dur="500" fill="hold"/>
                                        <p:tgtEl>
                                          <p:spTgt spid="12"/>
                                        </p:tgtEl>
                                        <p:attrNameLst>
                                          <p:attrName>ppt_w</p:attrName>
                                        </p:attrNameLst>
                                      </p:cBhvr>
                                      <p:tavLst>
                                        <p:tav tm="0">
                                          <p:val>
                                            <p:fltVal val="0"/>
                                          </p:val>
                                        </p:tav>
                                        <p:tav tm="100000">
                                          <p:val>
                                            <p:strVal val="#ppt_w"/>
                                          </p:val>
                                        </p:tav>
                                      </p:tavLst>
                                    </p:anim>
                                    <p:anim calcmode="lin" valueType="num">
                                      <p:cBhvr>
                                        <p:cTn id="10" dur="500" fill="hold"/>
                                        <p:tgtEl>
                                          <p:spTgt spid="12"/>
                                        </p:tgtEl>
                                        <p:attrNameLst>
                                          <p:attrName>ppt_h</p:attrName>
                                        </p:attrNameLst>
                                      </p:cBhvr>
                                      <p:tavLst>
                                        <p:tav tm="0">
                                          <p:val>
                                            <p:strVal val="#ppt_h"/>
                                          </p:val>
                                        </p:tav>
                                        <p:tav tm="100000">
                                          <p:val>
                                            <p:strVal val="#ppt_h"/>
                                          </p:val>
                                        </p:tav>
                                      </p:tavLst>
                                    </p:anim>
                                  </p:childTnLst>
                                </p:cTn>
                              </p:par>
                            </p:childTnLst>
                          </p:cTn>
                        </p:par>
                        <p:par>
                          <p:cTn id="11" fill="hold">
                            <p:stCondLst>
                              <p:cond delay="1000"/>
                            </p:stCondLst>
                            <p:childTnLst>
                              <p:par>
                                <p:cTn id="12" presetID="17"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ppt_x</p:attrName>
                                        </p:attrNameLst>
                                      </p:cBhvr>
                                      <p:tavLst>
                                        <p:tav tm="0">
                                          <p:val>
                                            <p:strVal val="#ppt_x-#ppt_w/2"/>
                                          </p:val>
                                        </p:tav>
                                        <p:tav tm="100000">
                                          <p:val>
                                            <p:strVal val="#ppt_x"/>
                                          </p:val>
                                        </p:tav>
                                      </p:tavLst>
                                    </p:anim>
                                    <p:anim calcmode="lin" valueType="num">
                                      <p:cBhvr>
                                        <p:cTn id="15" dur="500" fill="hold"/>
                                        <p:tgtEl>
                                          <p:spTgt spid="14"/>
                                        </p:tgtEl>
                                        <p:attrNameLst>
                                          <p:attrName>ppt_y</p:attrName>
                                        </p:attrNameLst>
                                      </p:cBhvr>
                                      <p:tavLst>
                                        <p:tav tm="0">
                                          <p:val>
                                            <p:strVal val="#ppt_y"/>
                                          </p:val>
                                        </p:tav>
                                        <p:tav tm="100000">
                                          <p:val>
                                            <p:strVal val="#ppt_y"/>
                                          </p:val>
                                        </p:tav>
                                      </p:tavLst>
                                    </p:anim>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strVal val="#ppt_h"/>
                                          </p:val>
                                        </p:tav>
                                        <p:tav tm="100000">
                                          <p:val>
                                            <p:strVal val="#ppt_h"/>
                                          </p:val>
                                        </p:tav>
                                      </p:tavLst>
                                    </p:anim>
                                  </p:childTnLst>
                                </p:cTn>
                              </p:par>
                              <p:par>
                                <p:cTn id="18" presetID="17" presetClass="entr" presetSubtype="2" fill="hold" nodeType="with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500" fill="hold"/>
                                        <p:tgtEl>
                                          <p:spTgt spid="13"/>
                                        </p:tgtEl>
                                        <p:attrNameLst>
                                          <p:attrName>ppt_x</p:attrName>
                                        </p:attrNameLst>
                                      </p:cBhvr>
                                      <p:tavLst>
                                        <p:tav tm="0">
                                          <p:val>
                                            <p:strVal val="#ppt_x+#ppt_w/2"/>
                                          </p:val>
                                        </p:tav>
                                        <p:tav tm="100000">
                                          <p:val>
                                            <p:strVal val="#ppt_x"/>
                                          </p:val>
                                        </p:tav>
                                      </p:tavLst>
                                    </p:anim>
                                    <p:anim calcmode="lin" valueType="num">
                                      <p:cBhvr>
                                        <p:cTn id="21" dur="500" fill="hold"/>
                                        <p:tgtEl>
                                          <p:spTgt spid="13"/>
                                        </p:tgtEl>
                                        <p:attrNameLst>
                                          <p:attrName>ppt_y</p:attrName>
                                        </p:attrNameLst>
                                      </p:cBhvr>
                                      <p:tavLst>
                                        <p:tav tm="0">
                                          <p:val>
                                            <p:strVal val="#ppt_y"/>
                                          </p:val>
                                        </p:tav>
                                        <p:tav tm="100000">
                                          <p:val>
                                            <p:strVal val="#ppt_y"/>
                                          </p:val>
                                        </p:tav>
                                      </p:tavLst>
                                    </p:anim>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strVal val="#ppt_h"/>
                                          </p:val>
                                        </p:tav>
                                        <p:tav tm="100000">
                                          <p:val>
                                            <p:strVal val="#ppt_h"/>
                                          </p:val>
                                        </p:tav>
                                      </p:tavLst>
                                    </p:anim>
                                  </p:childTnLst>
                                </p:cTn>
                              </p:par>
                            </p:childTnLst>
                          </p:cTn>
                        </p:par>
                        <p:par>
                          <p:cTn id="24" fill="hold">
                            <p:stCondLst>
                              <p:cond delay="1500"/>
                            </p:stCondLst>
                            <p:childTnLst>
                              <p:par>
                                <p:cTn id="25" presetID="17" presetClass="entr" presetSubtype="1"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ppt_x</p:attrName>
                                        </p:attrNameLst>
                                      </p:cBhvr>
                                      <p:tavLst>
                                        <p:tav tm="0">
                                          <p:val>
                                            <p:strVal val="#ppt_x"/>
                                          </p:val>
                                        </p:tav>
                                        <p:tav tm="100000">
                                          <p:val>
                                            <p:strVal val="#ppt_x"/>
                                          </p:val>
                                        </p:tav>
                                      </p:tavLst>
                                    </p:anim>
                                    <p:anim calcmode="lin" valueType="num">
                                      <p:cBhvr>
                                        <p:cTn id="28" dur="500" fill="hold"/>
                                        <p:tgtEl>
                                          <p:spTgt spid="8"/>
                                        </p:tgtEl>
                                        <p:attrNameLst>
                                          <p:attrName>ppt_y</p:attrName>
                                        </p:attrNameLst>
                                      </p:cBhvr>
                                      <p:tavLst>
                                        <p:tav tm="0">
                                          <p:val>
                                            <p:strVal val="#ppt_y-#ppt_h/2"/>
                                          </p:val>
                                        </p:tav>
                                        <p:tav tm="100000">
                                          <p:val>
                                            <p:strVal val="#ppt_y"/>
                                          </p:val>
                                        </p:tav>
                                      </p:tavLst>
                                    </p:anim>
                                    <p:anim calcmode="lin" valueType="num">
                                      <p:cBhvr>
                                        <p:cTn id="29" dur="500" fill="hold"/>
                                        <p:tgtEl>
                                          <p:spTgt spid="8"/>
                                        </p:tgtEl>
                                        <p:attrNameLst>
                                          <p:attrName>ppt_w</p:attrName>
                                        </p:attrNameLst>
                                      </p:cBhvr>
                                      <p:tavLst>
                                        <p:tav tm="0">
                                          <p:val>
                                            <p:strVal val="#ppt_w"/>
                                          </p:val>
                                        </p:tav>
                                        <p:tav tm="100000">
                                          <p:val>
                                            <p:strVal val="#ppt_w"/>
                                          </p:val>
                                        </p:tav>
                                      </p:tavLst>
                                    </p:anim>
                                    <p:anim calcmode="lin" valueType="num">
                                      <p:cBhvr>
                                        <p:cTn id="30" dur="500" fill="hold"/>
                                        <p:tgtEl>
                                          <p:spTgt spid="8"/>
                                        </p:tgtEl>
                                        <p:attrNameLst>
                                          <p:attrName>ppt_h</p:attrName>
                                        </p:attrNameLst>
                                      </p:cBhvr>
                                      <p:tavLst>
                                        <p:tav tm="0">
                                          <p:val>
                                            <p:fltVal val="0"/>
                                          </p:val>
                                        </p:tav>
                                        <p:tav tm="100000">
                                          <p:val>
                                            <p:strVal val="#ppt_h"/>
                                          </p:val>
                                        </p:tav>
                                      </p:tavLst>
                                    </p:anim>
                                  </p:childTnLst>
                                </p:cTn>
                              </p:par>
                              <p:par>
                                <p:cTn id="31" presetID="17"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ppt_x</p:attrName>
                                        </p:attrNameLst>
                                      </p:cBhvr>
                                      <p:tavLst>
                                        <p:tav tm="0">
                                          <p:val>
                                            <p:strVal val="#ppt_x-#ppt_w/2"/>
                                          </p:val>
                                        </p:tav>
                                        <p:tav tm="100000">
                                          <p:val>
                                            <p:strVal val="#ppt_x"/>
                                          </p:val>
                                        </p:tav>
                                      </p:tavLst>
                                    </p:anim>
                                    <p:anim calcmode="lin" valueType="num">
                                      <p:cBhvr>
                                        <p:cTn id="34" dur="500" fill="hold"/>
                                        <p:tgtEl>
                                          <p:spTgt spid="10"/>
                                        </p:tgtEl>
                                        <p:attrNameLst>
                                          <p:attrName>ppt_y</p:attrName>
                                        </p:attrNameLst>
                                      </p:cBhvr>
                                      <p:tavLst>
                                        <p:tav tm="0">
                                          <p:val>
                                            <p:strVal val="#ppt_y"/>
                                          </p:val>
                                        </p:tav>
                                        <p:tav tm="100000">
                                          <p:val>
                                            <p:strVal val="#ppt_y"/>
                                          </p:val>
                                        </p:tav>
                                      </p:tavLst>
                                    </p:anim>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strVal val="#ppt_h"/>
                                          </p:val>
                                        </p:tav>
                                        <p:tav tm="100000">
                                          <p:val>
                                            <p:strVal val="#ppt_h"/>
                                          </p:val>
                                        </p:tav>
                                      </p:tavLst>
                                    </p:anim>
                                  </p:childTnLst>
                                </p:cTn>
                              </p:par>
                              <p:par>
                                <p:cTn id="37" presetID="17" presetClass="entr" presetSubtype="4"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ppt_x</p:attrName>
                                        </p:attrNameLst>
                                      </p:cBhvr>
                                      <p:tavLst>
                                        <p:tav tm="0">
                                          <p:val>
                                            <p:strVal val="#ppt_x"/>
                                          </p:val>
                                        </p:tav>
                                        <p:tav tm="100000">
                                          <p:val>
                                            <p:strVal val="#ppt_x"/>
                                          </p:val>
                                        </p:tav>
                                      </p:tavLst>
                                    </p:anim>
                                    <p:anim calcmode="lin" valueType="num">
                                      <p:cBhvr>
                                        <p:cTn id="40" dur="500" fill="hold"/>
                                        <p:tgtEl>
                                          <p:spTgt spid="16"/>
                                        </p:tgtEl>
                                        <p:attrNameLst>
                                          <p:attrName>ppt_y</p:attrName>
                                        </p:attrNameLst>
                                      </p:cBhvr>
                                      <p:tavLst>
                                        <p:tav tm="0">
                                          <p:val>
                                            <p:strVal val="#ppt_y+#ppt_h/2"/>
                                          </p:val>
                                        </p:tav>
                                        <p:tav tm="100000">
                                          <p:val>
                                            <p:strVal val="#ppt_y"/>
                                          </p:val>
                                        </p:tav>
                                      </p:tavLst>
                                    </p:anim>
                                    <p:anim calcmode="lin" valueType="num">
                                      <p:cBhvr>
                                        <p:cTn id="41" dur="500" fill="hold"/>
                                        <p:tgtEl>
                                          <p:spTgt spid="16"/>
                                        </p:tgtEl>
                                        <p:attrNameLst>
                                          <p:attrName>ppt_w</p:attrName>
                                        </p:attrNameLst>
                                      </p:cBhvr>
                                      <p:tavLst>
                                        <p:tav tm="0">
                                          <p:val>
                                            <p:strVal val="#ppt_w"/>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childTnLst>
                                </p:cTn>
                              </p:par>
                              <p:par>
                                <p:cTn id="43" presetID="17" presetClass="entr" presetSubtype="2"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p:cTn id="45" dur="500" fill="hold"/>
                                        <p:tgtEl>
                                          <p:spTgt spid="20"/>
                                        </p:tgtEl>
                                        <p:attrNameLst>
                                          <p:attrName>ppt_x</p:attrName>
                                        </p:attrNameLst>
                                      </p:cBhvr>
                                      <p:tavLst>
                                        <p:tav tm="0">
                                          <p:val>
                                            <p:strVal val="#ppt_x+#ppt_w/2"/>
                                          </p:val>
                                        </p:tav>
                                        <p:tav tm="100000">
                                          <p:val>
                                            <p:strVal val="#ppt_x"/>
                                          </p:val>
                                        </p:tav>
                                      </p:tavLst>
                                    </p:anim>
                                    <p:anim calcmode="lin" valueType="num">
                                      <p:cBhvr>
                                        <p:cTn id="46" dur="500" fill="hold"/>
                                        <p:tgtEl>
                                          <p:spTgt spid="20"/>
                                        </p:tgtEl>
                                        <p:attrNameLst>
                                          <p:attrName>ppt_y</p:attrName>
                                        </p:attrNameLst>
                                      </p:cBhvr>
                                      <p:tavLst>
                                        <p:tav tm="0">
                                          <p:val>
                                            <p:strVal val="#ppt_y"/>
                                          </p:val>
                                        </p:tav>
                                        <p:tav tm="100000">
                                          <p:val>
                                            <p:strVal val="#ppt_y"/>
                                          </p:val>
                                        </p:tav>
                                      </p:tavLst>
                                    </p:anim>
                                    <p:anim calcmode="lin" valueType="num">
                                      <p:cBhvr>
                                        <p:cTn id="47" dur="500" fill="hold"/>
                                        <p:tgtEl>
                                          <p:spTgt spid="20"/>
                                        </p:tgtEl>
                                        <p:attrNameLst>
                                          <p:attrName>ppt_w</p:attrName>
                                        </p:attrNameLst>
                                      </p:cBhvr>
                                      <p:tavLst>
                                        <p:tav tm="0">
                                          <p:val>
                                            <p:fltVal val="0"/>
                                          </p:val>
                                        </p:tav>
                                        <p:tav tm="100000">
                                          <p:val>
                                            <p:strVal val="#ppt_w"/>
                                          </p:val>
                                        </p:tav>
                                      </p:tavLst>
                                    </p:anim>
                                    <p:anim calcmode="lin" valueType="num">
                                      <p:cBhvr>
                                        <p:cTn id="48" dur="500" fill="hold"/>
                                        <p:tgtEl>
                                          <p:spTgt spid="20"/>
                                        </p:tgtEl>
                                        <p:attrNameLst>
                                          <p:attrName>ppt_h</p:attrName>
                                        </p:attrNameLst>
                                      </p:cBhvr>
                                      <p:tavLst>
                                        <p:tav tm="0">
                                          <p:val>
                                            <p:strVal val="#ppt_h"/>
                                          </p:val>
                                        </p:tav>
                                        <p:tav tm="100000">
                                          <p:val>
                                            <p:strVal val="#ppt_h"/>
                                          </p:val>
                                        </p:tav>
                                      </p:tavLst>
                                    </p:anim>
                                  </p:childTnLst>
                                </p:cTn>
                              </p:par>
                              <p:par>
                                <p:cTn id="49" presetID="14" presetClass="entr" presetSubtype="10" fill="hold" nodeType="withEffect">
                                  <p:stCondLst>
                                    <p:cond delay="0"/>
                                  </p:stCondLst>
                                  <p:childTnLst>
                                    <p:set>
                                      <p:cBhvr>
                                        <p:cTn id="50" dur="1" fill="hold">
                                          <p:stCondLst>
                                            <p:cond delay="0"/>
                                          </p:stCondLst>
                                        </p:cTn>
                                        <p:tgtEl>
                                          <p:spTgt spid="71"/>
                                        </p:tgtEl>
                                        <p:attrNameLst>
                                          <p:attrName>style.visibility</p:attrName>
                                        </p:attrNameLst>
                                      </p:cBhvr>
                                      <p:to>
                                        <p:strVal val="visible"/>
                                      </p:to>
                                    </p:set>
                                    <p:animEffect transition="in" filter="randombar(horizontal)">
                                      <p:cBhvr>
                                        <p:cTn id="51" dur="750"/>
                                        <p:tgtEl>
                                          <p:spTgt spid="71"/>
                                        </p:tgtEl>
                                      </p:cBhvr>
                                    </p:animEffect>
                                  </p:childTnLst>
                                </p:cTn>
                              </p:par>
                              <p:par>
                                <p:cTn id="52" presetID="14" presetClass="entr" presetSubtype="10" fill="hold" nodeType="withEffect">
                                  <p:stCondLst>
                                    <p:cond delay="0"/>
                                  </p:stCondLst>
                                  <p:childTnLst>
                                    <p:set>
                                      <p:cBhvr>
                                        <p:cTn id="53" dur="1" fill="hold">
                                          <p:stCondLst>
                                            <p:cond delay="0"/>
                                          </p:stCondLst>
                                        </p:cTn>
                                        <p:tgtEl>
                                          <p:spTgt spid="62"/>
                                        </p:tgtEl>
                                        <p:attrNameLst>
                                          <p:attrName>style.visibility</p:attrName>
                                        </p:attrNameLst>
                                      </p:cBhvr>
                                      <p:to>
                                        <p:strVal val="visible"/>
                                      </p:to>
                                    </p:set>
                                    <p:animEffect transition="in" filter="randombar(horizontal)">
                                      <p:cBhvr>
                                        <p:cTn id="54" dur="750"/>
                                        <p:tgtEl>
                                          <p:spTgt spid="62"/>
                                        </p:tgtEl>
                                      </p:cBhvr>
                                    </p:animEffect>
                                  </p:childTnLst>
                                </p:cTn>
                              </p:par>
                            </p:childTnLst>
                          </p:cTn>
                        </p:par>
                        <p:par>
                          <p:cTn id="55" fill="hold">
                            <p:stCondLst>
                              <p:cond delay="2250"/>
                            </p:stCondLst>
                            <p:childTnLst>
                              <p:par>
                                <p:cTn id="56" presetID="20" presetClass="entr" presetSubtype="0" fill="hold" grpId="0" nodeType="afterEffect">
                                  <p:stCondLst>
                                    <p:cond delay="250"/>
                                  </p:stCondLst>
                                  <p:childTnLst>
                                    <p:set>
                                      <p:cBhvr>
                                        <p:cTn id="57" dur="1" fill="hold">
                                          <p:stCondLst>
                                            <p:cond delay="0"/>
                                          </p:stCondLst>
                                        </p:cTn>
                                        <p:tgtEl>
                                          <p:spTgt spid="24"/>
                                        </p:tgtEl>
                                        <p:attrNameLst>
                                          <p:attrName>style.visibility</p:attrName>
                                        </p:attrNameLst>
                                      </p:cBhvr>
                                      <p:to>
                                        <p:strVal val="visible"/>
                                      </p:to>
                                    </p:set>
                                    <p:animEffect transition="in" filter="wedge">
                                      <p:cBhvr>
                                        <p:cTn id="58" dur="250"/>
                                        <p:tgtEl>
                                          <p:spTgt spid="24"/>
                                        </p:tgtEl>
                                      </p:cBhvr>
                                    </p:animEffect>
                                  </p:childTnLst>
                                </p:cTn>
                              </p:par>
                            </p:childTnLst>
                          </p:cTn>
                        </p:par>
                        <p:par>
                          <p:cTn id="59" fill="hold">
                            <p:stCondLst>
                              <p:cond delay="2750"/>
                            </p:stCondLst>
                            <p:childTnLst>
                              <p:par>
                                <p:cTn id="60" presetID="14" presetClass="entr" presetSubtype="10" fill="hold" grpId="0" nodeType="afterEffect">
                                  <p:stCondLst>
                                    <p:cond delay="250"/>
                                  </p:stCondLst>
                                  <p:childTnLst>
                                    <p:set>
                                      <p:cBhvr>
                                        <p:cTn id="61" dur="1" fill="hold">
                                          <p:stCondLst>
                                            <p:cond delay="0"/>
                                          </p:stCondLst>
                                        </p:cTn>
                                        <p:tgtEl>
                                          <p:spTgt spid="23"/>
                                        </p:tgtEl>
                                        <p:attrNameLst>
                                          <p:attrName>style.visibility</p:attrName>
                                        </p:attrNameLst>
                                      </p:cBhvr>
                                      <p:to>
                                        <p:strVal val="visible"/>
                                      </p:to>
                                    </p:set>
                                    <p:animEffect transition="in" filter="randombar(horizontal)">
                                      <p:cBhvr>
                                        <p:cTn id="6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用例分析</a:t>
            </a:r>
          </a:p>
        </p:txBody>
      </p:sp>
      <p:sp>
        <p:nvSpPr>
          <p:cNvPr id="44" name="文本框 43"/>
          <p:cNvSpPr txBox="1"/>
          <p:nvPr/>
        </p:nvSpPr>
        <p:spPr>
          <a:xfrm>
            <a:off x="1242940" y="4617598"/>
            <a:ext cx="2103086" cy="1815882"/>
          </a:xfrm>
          <a:prstGeom prst="rect">
            <a:avLst/>
          </a:prstGeom>
          <a:noFill/>
        </p:spPr>
        <p:txBody>
          <a:bodyPr wrap="square" rtlCol="0">
            <a:spAutoFit/>
          </a:bodyPr>
          <a:lstStyle/>
          <a:p>
            <a:r>
              <a:rPr lang="zh-CN" altLang="zh-CN" sz="1400" dirty="0">
                <a:solidFill>
                  <a:schemeClr val="bg2">
                    <a:lumMod val="50000"/>
                  </a:schemeClr>
                </a:solidFill>
                <a:latin typeface="微软雅黑 Light" panose="020B0502040204020203" pitchFamily="34" charset="-122"/>
                <a:ea typeface="微软雅黑 Light" panose="020B0502040204020203" pitchFamily="34" charset="-122"/>
              </a:rPr>
              <a:t>游客用户打开本网站后只能浏览网站上商品信息，搜索商品信息，查询商品的价格，想要使用本网站的其他的功能，游客必须注册登录本二手物品交易网站。</a:t>
            </a:r>
          </a:p>
          <a:p>
            <a:r>
              <a:rPr lang="zh-CN" altLang="zh-CN" sz="1400" dirty="0">
                <a:solidFill>
                  <a:schemeClr val="bg2">
                    <a:lumMod val="50000"/>
                  </a:schemeClr>
                </a:solidFill>
                <a:latin typeface="微软雅黑 Light" panose="020B0502040204020203" pitchFamily="34" charset="-122"/>
                <a:ea typeface="微软雅黑 Light" panose="020B0502040204020203" pitchFamily="34" charset="-122"/>
              </a:rPr>
              <a:t>。</a:t>
            </a:r>
          </a:p>
        </p:txBody>
      </p:sp>
      <p:sp>
        <p:nvSpPr>
          <p:cNvPr id="21" name="文本框 20"/>
          <p:cNvSpPr txBox="1"/>
          <p:nvPr/>
        </p:nvSpPr>
        <p:spPr>
          <a:xfrm>
            <a:off x="4845864" y="4617598"/>
            <a:ext cx="2103086" cy="1600438"/>
          </a:xfrm>
          <a:prstGeom prst="rect">
            <a:avLst/>
          </a:prstGeom>
          <a:noFill/>
        </p:spPr>
        <p:txBody>
          <a:bodyPr wrap="square" rtlCol="0">
            <a:spAutoFit/>
          </a:bodyPr>
          <a:lstStyle/>
          <a:p>
            <a:r>
              <a:rPr lang="zh-CN" altLang="zh-CN" sz="1400" dirty="0">
                <a:solidFill>
                  <a:schemeClr val="bg2">
                    <a:lumMod val="50000"/>
                  </a:schemeClr>
                </a:solidFill>
                <a:latin typeface="微软雅黑 Light" panose="020B0502040204020203" pitchFamily="34" charset="-122"/>
                <a:ea typeface="微软雅黑 Light" panose="020B0502040204020203" pitchFamily="34" charset="-122"/>
              </a:rPr>
              <a:t>会员用户登录成功后，能发布自己的二手商品，购买自己需要的二手商品，查看自己购买的订单记录，编辑个人资料和发布的商品信息等。</a:t>
            </a:r>
          </a:p>
        </p:txBody>
      </p:sp>
      <p:sp>
        <p:nvSpPr>
          <p:cNvPr id="22" name="文本框 21"/>
          <p:cNvSpPr txBox="1"/>
          <p:nvPr/>
        </p:nvSpPr>
        <p:spPr>
          <a:xfrm>
            <a:off x="8292686" y="4588173"/>
            <a:ext cx="2958410" cy="1600438"/>
          </a:xfrm>
          <a:prstGeom prst="rect">
            <a:avLst/>
          </a:prstGeom>
          <a:noFill/>
        </p:spPr>
        <p:txBody>
          <a:bodyPr wrap="square" rtlCol="0">
            <a:spAutoFit/>
          </a:bodyPr>
          <a:lstStyle/>
          <a:p>
            <a:r>
              <a:rPr lang="zh-CN" altLang="zh-CN" sz="1400" dirty="0">
                <a:solidFill>
                  <a:schemeClr val="bg2">
                    <a:lumMod val="50000"/>
                  </a:schemeClr>
                </a:solidFill>
                <a:latin typeface="微软雅黑 Light" panose="020B0502040204020203" pitchFamily="34" charset="-122"/>
                <a:ea typeface="微软雅黑 Light" panose="020B0502040204020203" pitchFamily="34" charset="-122"/>
              </a:rPr>
              <a:t>管理员分为两种超级管理员和普通管理员。他们都可以对商品的信息，目录内容结构以及用户信息进行修改和删除，对违规用户或者不合法的用户进行删除拉黑。同时，超级管理员是普通管理员的上级，可以对普通管理员进行操作。</a:t>
            </a:r>
          </a:p>
        </p:txBody>
      </p:sp>
      <p:pic>
        <p:nvPicPr>
          <p:cNvPr id="1027" name="图片 40" descr="1525941360(1)">
            <a:extLst>
              <a:ext uri="{FF2B5EF4-FFF2-40B4-BE49-F238E27FC236}">
                <a16:creationId xmlns:a16="http://schemas.microsoft.com/office/drawing/2014/main" id="{933087DD-4A86-4E63-9BC3-FB5ED8EA82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9596" b="12756"/>
          <a:stretch>
            <a:fillRect/>
          </a:stretch>
        </p:blipFill>
        <p:spPr bwMode="auto">
          <a:xfrm>
            <a:off x="1242940" y="1821741"/>
            <a:ext cx="2199672" cy="22824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028" name="图片 41" descr="1525942050(1)">
            <a:extLst>
              <a:ext uri="{FF2B5EF4-FFF2-40B4-BE49-F238E27FC236}">
                <a16:creationId xmlns:a16="http://schemas.microsoft.com/office/drawing/2014/main" id="{81B6FB39-ABD9-4E0A-B25B-68BD75A4BC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1284" y="1821741"/>
            <a:ext cx="2312246" cy="22824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029" name="图片 42" descr="1525941940(1)">
            <a:extLst>
              <a:ext uri="{FF2B5EF4-FFF2-40B4-BE49-F238E27FC236}">
                <a16:creationId xmlns:a16="http://schemas.microsoft.com/office/drawing/2014/main" id="{3A00EFA2-1DA9-4437-925E-366FBB4571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10932" y="1821741"/>
            <a:ext cx="3395185" cy="222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75698959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strVal val="#ppt_w+.3"/>
                                          </p:val>
                                        </p:tav>
                                        <p:tav tm="100000">
                                          <p:val>
                                            <p:strVal val="#ppt_w"/>
                                          </p:val>
                                        </p:tav>
                                      </p:tavLst>
                                    </p:anim>
                                    <p:anim calcmode="lin" valueType="num">
                                      <p:cBhvr>
                                        <p:cTn id="8" dur="1250" fill="hold"/>
                                        <p:tgtEl>
                                          <p:spTgt spid="14"/>
                                        </p:tgtEl>
                                        <p:attrNameLst>
                                          <p:attrName>ppt_h</p:attrName>
                                        </p:attrNameLst>
                                      </p:cBhvr>
                                      <p:tavLst>
                                        <p:tav tm="0">
                                          <p:val>
                                            <p:strVal val="#ppt_h"/>
                                          </p:val>
                                        </p:tav>
                                        <p:tav tm="100000">
                                          <p:val>
                                            <p:strVal val="#ppt_h"/>
                                          </p:val>
                                        </p:tav>
                                      </p:tavLst>
                                    </p:anim>
                                    <p:animEffect transition="in" filter="fade">
                                      <p:cBhvr>
                                        <p:cTn id="9" dur="1250"/>
                                        <p:tgtEl>
                                          <p:spTgt spid="14"/>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750"/>
                            </p:stCondLst>
                            <p:childTnLst>
                              <p:par>
                                <p:cTn id="15" presetID="10" presetClass="entr" presetSubtype="0"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750"/>
                                        <p:tgtEl>
                                          <p:spTgt spid="21"/>
                                        </p:tgtEl>
                                      </p:cBhvr>
                                    </p:animEffect>
                                  </p:childTnLst>
                                </p:cTn>
                              </p:par>
                            </p:childTnLst>
                          </p:cTn>
                        </p:par>
                        <p:par>
                          <p:cTn id="18" fill="hold">
                            <p:stCondLst>
                              <p:cond delay="2500"/>
                            </p:stCondLst>
                            <p:childTnLst>
                              <p:par>
                                <p:cTn id="19" presetID="10" presetClass="entr" presetSubtype="0"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750"/>
                                        <p:tgtEl>
                                          <p:spTgt spid="44"/>
                                        </p:tgtEl>
                                      </p:cBhvr>
                                    </p:animEffect>
                                  </p:childTnLst>
                                </p:cTn>
                              </p:par>
                            </p:childTnLst>
                          </p:cTn>
                        </p:par>
                        <p:par>
                          <p:cTn id="22" fill="hold">
                            <p:stCondLst>
                              <p:cond delay="3250"/>
                            </p:stCondLst>
                            <p:childTnLst>
                              <p:par>
                                <p:cTn id="23" presetID="10" presetClass="entr" presetSubtype="0"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4" grpId="0"/>
      <p:bldP spid="21"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325146"/>
            <a:ext cx="2073003"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系统</a:t>
            </a:r>
            <a:r>
              <a:rPr lang="en-US" altLang="zh-CN" sz="2400" spc="600" dirty="0">
                <a:solidFill>
                  <a:srgbClr val="2F5597"/>
                </a:solidFill>
                <a:latin typeface="汉仪菱心体简" panose="02010609000101010101" pitchFamily="49" charset="-122"/>
                <a:ea typeface="汉仪菱心体简" panose="02010609000101010101" pitchFamily="49" charset="-122"/>
              </a:rPr>
              <a:t>E-R</a:t>
            </a:r>
            <a:r>
              <a:rPr lang="zh-CN" altLang="en-US" sz="2400" spc="600" dirty="0">
                <a:solidFill>
                  <a:srgbClr val="2F5597"/>
                </a:solidFill>
                <a:latin typeface="汉仪菱心体简" panose="02010609000101010101" pitchFamily="49" charset="-122"/>
                <a:ea typeface="汉仪菱心体简" panose="02010609000101010101" pitchFamily="49" charset="-122"/>
              </a:rPr>
              <a:t>图</a:t>
            </a:r>
          </a:p>
        </p:txBody>
      </p:sp>
      <p:pic>
        <p:nvPicPr>
          <p:cNvPr id="3076" name="图片 3075" descr="图片包含 物体&#10;&#10;已生成极高可信度的说明">
            <a:extLst>
              <a:ext uri="{FF2B5EF4-FFF2-40B4-BE49-F238E27FC236}">
                <a16:creationId xmlns:a16="http://schemas.microsoft.com/office/drawing/2014/main" id="{511800D7-4B8C-40CD-9751-044567FFA9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9333" y="1140498"/>
            <a:ext cx="7598371" cy="5192750"/>
          </a:xfrm>
          <a:prstGeom prst="rect">
            <a:avLst/>
          </a:prstGeom>
        </p:spPr>
      </p:pic>
    </p:spTree>
    <p:extLst>
      <p:ext uri="{BB962C8B-B14F-4D97-AF65-F5344CB8AC3E}">
        <p14:creationId xmlns:p14="http://schemas.microsoft.com/office/powerpoint/2010/main" val="216128340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250" fill="hold"/>
                                        <p:tgtEl>
                                          <p:spTgt spid="15"/>
                                        </p:tgtEl>
                                        <p:attrNameLst>
                                          <p:attrName>ppt_w</p:attrName>
                                        </p:attrNameLst>
                                      </p:cBhvr>
                                      <p:tavLst>
                                        <p:tav tm="0">
                                          <p:val>
                                            <p:strVal val="#ppt_w+.3"/>
                                          </p:val>
                                        </p:tav>
                                        <p:tav tm="100000">
                                          <p:val>
                                            <p:strVal val="#ppt_w"/>
                                          </p:val>
                                        </p:tav>
                                      </p:tavLst>
                                    </p:anim>
                                    <p:anim calcmode="lin" valueType="num">
                                      <p:cBhvr>
                                        <p:cTn id="8" dur="1250" fill="hold"/>
                                        <p:tgtEl>
                                          <p:spTgt spid="15"/>
                                        </p:tgtEl>
                                        <p:attrNameLst>
                                          <p:attrName>ppt_h</p:attrName>
                                        </p:attrNameLst>
                                      </p:cBhvr>
                                      <p:tavLst>
                                        <p:tav tm="0">
                                          <p:val>
                                            <p:strVal val="#ppt_h"/>
                                          </p:val>
                                        </p:tav>
                                        <p:tav tm="100000">
                                          <p:val>
                                            <p:strVal val="#ppt_h"/>
                                          </p:val>
                                        </p:tav>
                                      </p:tavLst>
                                    </p:anim>
                                    <p:animEffect transition="in" filter="fade">
                                      <p:cBhvr>
                                        <p:cTn id="9" dur="1250"/>
                                        <p:tgtEl>
                                          <p:spTgt spid="15"/>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39067" y="457843"/>
            <a:ext cx="7116682" cy="166589"/>
            <a:chOff x="2339067" y="457843"/>
            <a:chExt cx="7116682" cy="166589"/>
          </a:xfrm>
        </p:grpSpPr>
        <p:grpSp>
          <p:nvGrpSpPr>
            <p:cNvPr id="46" name="组合 45"/>
            <p:cNvGrpSpPr/>
            <p:nvPr/>
          </p:nvGrpSpPr>
          <p:grpSpPr>
            <a:xfrm>
              <a:off x="2339067" y="457843"/>
              <a:ext cx="1828586" cy="136906"/>
              <a:chOff x="2989063" y="523944"/>
              <a:chExt cx="1828586" cy="136906"/>
            </a:xfrm>
          </p:grpSpPr>
          <p:sp>
            <p:nvSpPr>
              <p:cNvPr id="53" name="椭圆 52"/>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flipH="1">
              <a:off x="7627163" y="487526"/>
              <a:ext cx="1828586" cy="136906"/>
              <a:chOff x="2989063" y="523944"/>
              <a:chExt cx="1828586" cy="136906"/>
            </a:xfrm>
          </p:grpSpPr>
          <p:sp>
            <p:nvSpPr>
              <p:cNvPr id="49" name="椭圆 48"/>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8" name="文本框 47"/>
          <p:cNvSpPr txBox="1"/>
          <p:nvPr/>
        </p:nvSpPr>
        <p:spPr>
          <a:xfrm>
            <a:off x="5035633" y="325146"/>
            <a:ext cx="2492990"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系统功能结构</a:t>
            </a:r>
          </a:p>
        </p:txBody>
      </p:sp>
      <p:sp>
        <p:nvSpPr>
          <p:cNvPr id="57" name="文本框 56"/>
          <p:cNvSpPr txBox="1"/>
          <p:nvPr/>
        </p:nvSpPr>
        <p:spPr>
          <a:xfrm>
            <a:off x="8233169" y="4383208"/>
            <a:ext cx="3031958" cy="307777"/>
          </a:xfrm>
          <a:prstGeom prst="rect">
            <a:avLst/>
          </a:prstGeom>
          <a:noFill/>
        </p:spPr>
        <p:txBody>
          <a:bodyPr wrap="square" rtlCol="0">
            <a:spAutoFit/>
          </a:bodyPr>
          <a:lstStyle/>
          <a:p>
            <a:pPr algn="just"/>
            <a:endParaRPr lang="zh-CN" altLang="en-US" sz="1400" dirty="0">
              <a:solidFill>
                <a:schemeClr val="bg2">
                  <a:lumMod val="50000"/>
                </a:schemeClr>
              </a:solidFill>
            </a:endParaRPr>
          </a:p>
        </p:txBody>
      </p:sp>
      <p:pic>
        <p:nvPicPr>
          <p:cNvPr id="42" name="图片 41">
            <a:extLst>
              <a:ext uri="{FF2B5EF4-FFF2-40B4-BE49-F238E27FC236}">
                <a16:creationId xmlns:a16="http://schemas.microsoft.com/office/drawing/2014/main" id="{010C3D3B-D426-447E-BDA4-12DDE8C4A2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2160" y="1037132"/>
            <a:ext cx="7229003" cy="5196568"/>
          </a:xfrm>
          <a:prstGeom prst="rect">
            <a:avLst/>
          </a:prstGeom>
        </p:spPr>
      </p:pic>
    </p:spTree>
    <p:extLst>
      <p:ext uri="{BB962C8B-B14F-4D97-AF65-F5344CB8AC3E}">
        <p14:creationId xmlns:p14="http://schemas.microsoft.com/office/powerpoint/2010/main" val="317638324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strVal val="#ppt_w+.3"/>
                                          </p:val>
                                        </p:tav>
                                        <p:tav tm="100000">
                                          <p:val>
                                            <p:strVal val="#ppt_w"/>
                                          </p:val>
                                        </p:tav>
                                      </p:tavLst>
                                    </p:anim>
                                    <p:anim calcmode="lin" valueType="num">
                                      <p:cBhvr>
                                        <p:cTn id="8" dur="1250" fill="hold"/>
                                        <p:tgtEl>
                                          <p:spTgt spid="2"/>
                                        </p:tgtEl>
                                        <p:attrNameLst>
                                          <p:attrName>ppt_h</p:attrName>
                                        </p:attrNameLst>
                                      </p:cBhvr>
                                      <p:tavLst>
                                        <p:tav tm="0">
                                          <p:val>
                                            <p:strVal val="#ppt_h"/>
                                          </p:val>
                                        </p:tav>
                                        <p:tav tm="100000">
                                          <p:val>
                                            <p:strVal val="#ppt_h"/>
                                          </p:val>
                                        </p:tav>
                                      </p:tavLst>
                                    </p:anim>
                                    <p:animEffect transition="in" filter="fade">
                                      <p:cBhvr>
                                        <p:cTn id="9" dur="1250"/>
                                        <p:tgtEl>
                                          <p:spTgt spid="2"/>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732742" cy="4708981"/>
            <a:chOff x="3125165" y="868100"/>
            <a:chExt cx="6732742"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4</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1EF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5174343" cy="1169551"/>
            </a:xfrm>
            <a:prstGeom prst="rect">
              <a:avLst/>
            </a:prstGeom>
            <a:noFill/>
          </p:spPr>
          <p:txBody>
            <a:bodyPr wrap="square" rtlCol="0">
              <a:spAutoFit/>
            </a:bodyPr>
            <a:lstStyle/>
            <a:p>
              <a:r>
                <a:rPr lang="zh-CN" altLang="en-US" sz="7000" spc="2000" dirty="0">
                  <a:solidFill>
                    <a:srgbClr val="2F5597"/>
                  </a:solidFill>
                  <a:latin typeface="汉仪菱心体简" panose="02010609000101010101" pitchFamily="49" charset="-122"/>
                  <a:ea typeface="汉仪菱心体简" panose="02010609000101010101" pitchFamily="49" charset="-122"/>
                </a:rPr>
                <a:t>系统实现</a:t>
              </a:r>
            </a:p>
          </p:txBody>
        </p:sp>
      </p:grpSp>
    </p:spTree>
    <p:extLst>
      <p:ext uri="{BB962C8B-B14F-4D97-AF65-F5344CB8AC3E}">
        <p14:creationId xmlns:p14="http://schemas.microsoft.com/office/powerpoint/2010/main" val="44351514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23866" y="1515979"/>
            <a:ext cx="6506424" cy="5111690"/>
            <a:chOff x="251677" y="967011"/>
            <a:chExt cx="7235808" cy="5684721"/>
          </a:xfrm>
        </p:grpSpPr>
        <p:grpSp>
          <p:nvGrpSpPr>
            <p:cNvPr id="4" name="组合 3"/>
            <p:cNvGrpSpPr/>
            <p:nvPr/>
          </p:nvGrpSpPr>
          <p:grpSpPr>
            <a:xfrm>
              <a:off x="251677" y="1867031"/>
              <a:ext cx="4778120" cy="4784701"/>
              <a:chOff x="3392129" y="759441"/>
              <a:chExt cx="5427406" cy="5434881"/>
            </a:xfrm>
          </p:grpSpPr>
          <p:sp>
            <p:nvSpPr>
              <p:cNvPr id="5" name="椭圆 4"/>
              <p:cNvSpPr/>
              <p:nvPr/>
            </p:nvSpPr>
            <p:spPr>
              <a:xfrm>
                <a:off x="3392129" y="766916"/>
                <a:ext cx="5427406" cy="5427406"/>
              </a:xfrm>
              <a:prstGeom prst="ellipse">
                <a:avLst/>
              </a:prstGeom>
              <a:gradFill>
                <a:gsLst>
                  <a:gs pos="0">
                    <a:schemeClr val="bg1">
                      <a:lumMod val="95000"/>
                    </a:schemeClr>
                  </a:gs>
                  <a:gs pos="100000">
                    <a:schemeClr val="bg1">
                      <a:lumMod val="85000"/>
                    </a:schemeClr>
                  </a:gs>
                </a:gsLst>
                <a:lin ang="54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 name="饼形 5"/>
              <p:cNvSpPr/>
              <p:nvPr/>
            </p:nvSpPr>
            <p:spPr>
              <a:xfrm>
                <a:off x="3411579" y="776640"/>
                <a:ext cx="5407956" cy="5407956"/>
              </a:xfrm>
              <a:prstGeom prst="pie">
                <a:avLst>
                  <a:gd name="adj1" fmla="val 21557660"/>
                  <a:gd name="adj2" fmla="val 469602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7" name="椭圆 6"/>
              <p:cNvSpPr/>
              <p:nvPr/>
            </p:nvSpPr>
            <p:spPr>
              <a:xfrm>
                <a:off x="4052424" y="1427211"/>
                <a:ext cx="4106816" cy="4106816"/>
              </a:xfrm>
              <a:prstGeom prst="ellipse">
                <a:avLst/>
              </a:prstGeom>
              <a:gradFill>
                <a:gsLst>
                  <a:gs pos="0">
                    <a:schemeClr val="bg1">
                      <a:lumMod val="95000"/>
                    </a:schemeClr>
                  </a:gs>
                  <a:gs pos="100000">
                    <a:schemeClr val="bg1">
                      <a:lumMod val="85000"/>
                    </a:schemeClr>
                  </a:gs>
                </a:gsLst>
                <a:lin ang="27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饼形 7"/>
              <p:cNvSpPr/>
              <p:nvPr/>
            </p:nvSpPr>
            <p:spPr>
              <a:xfrm>
                <a:off x="4052425" y="1427211"/>
                <a:ext cx="4106814" cy="4106814"/>
              </a:xfrm>
              <a:prstGeom prst="pie">
                <a:avLst>
                  <a:gd name="adj1" fmla="val 21557660"/>
                  <a:gd name="adj2" fmla="val 11740143"/>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9" name="椭圆 8"/>
              <p:cNvSpPr/>
              <p:nvPr/>
            </p:nvSpPr>
            <p:spPr>
              <a:xfrm>
                <a:off x="4731891" y="2106678"/>
                <a:ext cx="2747882" cy="2747882"/>
              </a:xfrm>
              <a:prstGeom prst="ellipse">
                <a:avLst/>
              </a:prstGeom>
              <a:gradFill>
                <a:gsLst>
                  <a:gs pos="0">
                    <a:schemeClr val="bg1">
                      <a:lumMod val="95000"/>
                    </a:schemeClr>
                  </a:gs>
                  <a:gs pos="100000">
                    <a:schemeClr val="bg1">
                      <a:lumMod val="85000"/>
                    </a:schemeClr>
                  </a:gs>
                </a:gsLst>
                <a:lin ang="81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饼形 9"/>
              <p:cNvSpPr/>
              <p:nvPr/>
            </p:nvSpPr>
            <p:spPr>
              <a:xfrm>
                <a:off x="4758814" y="2133600"/>
                <a:ext cx="2694036" cy="2694036"/>
              </a:xfrm>
              <a:prstGeom prst="pie">
                <a:avLst>
                  <a:gd name="adj1" fmla="val 21557660"/>
                  <a:gd name="adj2" fmla="val 145883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11" name="椭圆 10"/>
              <p:cNvSpPr/>
              <p:nvPr/>
            </p:nvSpPr>
            <p:spPr>
              <a:xfrm>
                <a:off x="5467963" y="2842751"/>
                <a:ext cx="1275738" cy="1275736"/>
              </a:xfrm>
              <a:prstGeom prst="ellipse">
                <a:avLst/>
              </a:prstGeom>
              <a:gradFill>
                <a:gsLst>
                  <a:gs pos="75000">
                    <a:schemeClr val="tx1">
                      <a:lumMod val="50000"/>
                      <a:lumOff val="50000"/>
                    </a:schemeClr>
                  </a:gs>
                  <a:gs pos="0">
                    <a:schemeClr val="tx1">
                      <a:lumMod val="85000"/>
                      <a:lumOff val="15000"/>
                    </a:schemeClr>
                  </a:gs>
                </a:gsLst>
                <a:path path="circle">
                  <a:fillToRect l="50000" t="50000" r="50000" b="50000"/>
                </a:path>
              </a:gradFill>
              <a:ln>
                <a:noFill/>
              </a:ln>
              <a:effectLst>
                <a:outerShdw blurRad="215900" sx="110000" sy="110000" algn="c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latin typeface="微软雅黑 Light" panose="020B0502040204020203" pitchFamily="34" charset="-122"/>
                  <a:ea typeface="微软雅黑 Light" panose="020B0502040204020203" pitchFamily="34" charset="-122"/>
                </a:endParaRPr>
              </a:p>
            </p:txBody>
          </p:sp>
          <p:grpSp>
            <p:nvGrpSpPr>
              <p:cNvPr id="12" name="Group 4"/>
              <p:cNvGrpSpPr>
                <a:grpSpLocks noChangeAspect="1"/>
              </p:cNvGrpSpPr>
              <p:nvPr/>
            </p:nvGrpSpPr>
            <p:grpSpPr bwMode="auto">
              <a:xfrm>
                <a:off x="5740146" y="3123044"/>
                <a:ext cx="732342" cy="715150"/>
                <a:chOff x="2988" y="1328"/>
                <a:chExt cx="1704" cy="1664"/>
              </a:xfrm>
            </p:grpSpPr>
            <p:sp>
              <p:nvSpPr>
                <p:cNvPr id="16" name="AutoShape 3"/>
                <p:cNvSpPr>
                  <a:spLocks noChangeAspect="1" noChangeArrowheads="1" noTextEdit="1"/>
                </p:cNvSpPr>
                <p:nvPr/>
              </p:nvSpPr>
              <p:spPr bwMode="auto">
                <a:xfrm>
                  <a:off x="2988" y="1328"/>
                  <a:ext cx="1704" cy="1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17" name="Oval 5"/>
                <p:cNvSpPr>
                  <a:spLocks noChangeArrowheads="1"/>
                </p:cNvSpPr>
                <p:nvPr/>
              </p:nvSpPr>
              <p:spPr bwMode="auto">
                <a:xfrm>
                  <a:off x="3762" y="1700"/>
                  <a:ext cx="199"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18" name="Oval 6"/>
                <p:cNvSpPr>
                  <a:spLocks noChangeArrowheads="1"/>
                </p:cNvSpPr>
                <p:nvPr/>
              </p:nvSpPr>
              <p:spPr bwMode="auto">
                <a:xfrm>
                  <a:off x="4277" y="1491"/>
                  <a:ext cx="201"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19" name="Oval 7"/>
                <p:cNvSpPr>
                  <a:spLocks noChangeArrowheads="1"/>
                </p:cNvSpPr>
                <p:nvPr/>
              </p:nvSpPr>
              <p:spPr bwMode="auto">
                <a:xfrm>
                  <a:off x="4143" y="2518"/>
                  <a:ext cx="198"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20" name="Oval 8"/>
                <p:cNvSpPr>
                  <a:spLocks noChangeArrowheads="1"/>
                </p:cNvSpPr>
                <p:nvPr/>
              </p:nvSpPr>
              <p:spPr bwMode="auto">
                <a:xfrm>
                  <a:off x="3401" y="2518"/>
                  <a:ext cx="201"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21" name="Oval 9"/>
                <p:cNvSpPr>
                  <a:spLocks noChangeArrowheads="1"/>
                </p:cNvSpPr>
                <p:nvPr/>
              </p:nvSpPr>
              <p:spPr bwMode="auto">
                <a:xfrm>
                  <a:off x="2991" y="2060"/>
                  <a:ext cx="201" cy="200"/>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sp>
              <p:nvSpPr>
                <p:cNvPr id="22" name="Freeform 10"/>
                <p:cNvSpPr>
                  <a:spLocks noEditPoints="1"/>
                </p:cNvSpPr>
                <p:nvPr/>
              </p:nvSpPr>
              <p:spPr bwMode="auto">
                <a:xfrm>
                  <a:off x="3042" y="1331"/>
                  <a:ext cx="1650" cy="1658"/>
                </a:xfrm>
                <a:custGeom>
                  <a:avLst/>
                  <a:gdLst>
                    <a:gd name="T0" fmla="*/ 524 w 616"/>
                    <a:gd name="T1" fmla="*/ 141 h 619"/>
                    <a:gd name="T2" fmla="*/ 489 w 616"/>
                    <a:gd name="T3" fmla="*/ 299 h 619"/>
                    <a:gd name="T4" fmla="*/ 469 w 616"/>
                    <a:gd name="T5" fmla="*/ 139 h 619"/>
                    <a:gd name="T6" fmla="*/ 451 w 616"/>
                    <a:gd name="T7" fmla="*/ 123 h 619"/>
                    <a:gd name="T8" fmla="*/ 403 w 616"/>
                    <a:gd name="T9" fmla="*/ 51 h 619"/>
                    <a:gd name="T10" fmla="*/ 477 w 616"/>
                    <a:gd name="T11" fmla="*/ 52 h 619"/>
                    <a:gd name="T12" fmla="*/ 0 w 616"/>
                    <a:gd name="T13" fmla="*/ 263 h 619"/>
                    <a:gd name="T14" fmla="*/ 34 w 616"/>
                    <a:gd name="T15" fmla="*/ 262 h 619"/>
                    <a:gd name="T16" fmla="*/ 152 w 616"/>
                    <a:gd name="T17" fmla="*/ 144 h 619"/>
                    <a:gd name="T18" fmla="*/ 68 w 616"/>
                    <a:gd name="T19" fmla="*/ 299 h 619"/>
                    <a:gd name="T20" fmla="*/ 68 w 616"/>
                    <a:gd name="T21" fmla="*/ 321 h 619"/>
                    <a:gd name="T22" fmla="*/ 141 w 616"/>
                    <a:gd name="T23" fmla="*/ 441 h 619"/>
                    <a:gd name="T24" fmla="*/ 146 w 616"/>
                    <a:gd name="T25" fmla="*/ 321 h 619"/>
                    <a:gd name="T26" fmla="*/ 295 w 616"/>
                    <a:gd name="T27" fmla="*/ 434 h 619"/>
                    <a:gd name="T28" fmla="*/ 221 w 616"/>
                    <a:gd name="T29" fmla="*/ 469 h 619"/>
                    <a:gd name="T30" fmla="*/ 295 w 616"/>
                    <a:gd name="T31" fmla="*/ 586 h 619"/>
                    <a:gd name="T32" fmla="*/ 201 w 616"/>
                    <a:gd name="T33" fmla="*/ 522 h 619"/>
                    <a:gd name="T34" fmla="*/ 209 w 616"/>
                    <a:gd name="T35" fmla="*/ 568 h 619"/>
                    <a:gd name="T36" fmla="*/ 134 w 616"/>
                    <a:gd name="T37" fmla="*/ 515 h 619"/>
                    <a:gd name="T38" fmla="*/ 111 w 616"/>
                    <a:gd name="T39" fmla="*/ 505 h 619"/>
                    <a:gd name="T40" fmla="*/ 19 w 616"/>
                    <a:gd name="T41" fmla="*/ 360 h 619"/>
                    <a:gd name="T42" fmla="*/ 306 w 616"/>
                    <a:gd name="T43" fmla="*/ 619 h 619"/>
                    <a:gd name="T44" fmla="*/ 546 w 616"/>
                    <a:gd name="T45" fmla="*/ 115 h 619"/>
                    <a:gd name="T46" fmla="*/ 209 w 616"/>
                    <a:gd name="T47" fmla="*/ 51 h 619"/>
                    <a:gd name="T48" fmla="*/ 161 w 616"/>
                    <a:gd name="T49" fmla="*/ 123 h 619"/>
                    <a:gd name="T50" fmla="*/ 306 w 616"/>
                    <a:gd name="T51" fmla="*/ 226 h 619"/>
                    <a:gd name="T52" fmla="*/ 295 w 616"/>
                    <a:gd name="T53" fmla="*/ 299 h 619"/>
                    <a:gd name="T54" fmla="*/ 172 w 616"/>
                    <a:gd name="T55" fmla="*/ 155 h 619"/>
                    <a:gd name="T56" fmla="*/ 255 w 616"/>
                    <a:gd name="T57" fmla="*/ 176 h 619"/>
                    <a:gd name="T58" fmla="*/ 181 w 616"/>
                    <a:gd name="T59" fmla="*/ 134 h 619"/>
                    <a:gd name="T60" fmla="*/ 267 w 616"/>
                    <a:gd name="T61" fmla="*/ 37 h 619"/>
                    <a:gd name="T62" fmla="*/ 295 w 616"/>
                    <a:gd name="T63" fmla="*/ 126 h 619"/>
                    <a:gd name="T64" fmla="*/ 317 w 616"/>
                    <a:gd name="T65" fmla="*/ 126 h 619"/>
                    <a:gd name="T66" fmla="*/ 345 w 616"/>
                    <a:gd name="T67" fmla="*/ 37 h 619"/>
                    <a:gd name="T68" fmla="*/ 431 w 616"/>
                    <a:gd name="T69" fmla="*/ 134 h 619"/>
                    <a:gd name="T70" fmla="*/ 357 w 616"/>
                    <a:gd name="T71" fmla="*/ 176 h 619"/>
                    <a:gd name="T72" fmla="*/ 440 w 616"/>
                    <a:gd name="T73" fmla="*/ 155 h 619"/>
                    <a:gd name="T74" fmla="*/ 317 w 616"/>
                    <a:gd name="T75" fmla="*/ 299 h 619"/>
                    <a:gd name="T76" fmla="*/ 306 w 616"/>
                    <a:gd name="T77" fmla="*/ 226 h 619"/>
                    <a:gd name="T78" fmla="*/ 495 w 616"/>
                    <a:gd name="T79" fmla="*/ 500 h 619"/>
                    <a:gd name="T80" fmla="*/ 484 w 616"/>
                    <a:gd name="T81" fmla="*/ 520 h 619"/>
                    <a:gd name="T82" fmla="*/ 433 w 616"/>
                    <a:gd name="T83" fmla="*/ 529 h 619"/>
                    <a:gd name="T84" fmla="*/ 345 w 616"/>
                    <a:gd name="T85" fmla="*/ 583 h 619"/>
                    <a:gd name="T86" fmla="*/ 317 w 616"/>
                    <a:gd name="T87" fmla="*/ 456 h 619"/>
                    <a:gd name="T88" fmla="*/ 407 w 616"/>
                    <a:gd name="T89" fmla="*/ 451 h 619"/>
                    <a:gd name="T90" fmla="*/ 317 w 616"/>
                    <a:gd name="T91" fmla="*/ 321 h 619"/>
                    <a:gd name="T92" fmla="*/ 451 w 616"/>
                    <a:gd name="T93" fmla="*/ 430 h 619"/>
                    <a:gd name="T94" fmla="*/ 489 w 616"/>
                    <a:gd name="T95" fmla="*/ 321 h 619"/>
                    <a:gd name="T96" fmla="*/ 501 w 616"/>
                    <a:gd name="T97" fmla="*/ 5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6" h="619">
                      <a:moveTo>
                        <a:pt x="546" y="115"/>
                      </a:moveTo>
                      <a:cubicBezTo>
                        <a:pt x="542" y="126"/>
                        <a:pt x="534" y="135"/>
                        <a:pt x="524" y="141"/>
                      </a:cubicBezTo>
                      <a:cubicBezTo>
                        <a:pt x="558" y="185"/>
                        <a:pt x="579" y="240"/>
                        <a:pt x="582" y="299"/>
                      </a:cubicBezTo>
                      <a:cubicBezTo>
                        <a:pt x="489" y="299"/>
                        <a:pt x="489" y="299"/>
                        <a:pt x="489" y="299"/>
                      </a:cubicBezTo>
                      <a:cubicBezTo>
                        <a:pt x="487" y="243"/>
                        <a:pt x="477" y="190"/>
                        <a:pt x="460" y="144"/>
                      </a:cubicBezTo>
                      <a:cubicBezTo>
                        <a:pt x="463" y="142"/>
                        <a:pt x="466" y="140"/>
                        <a:pt x="469" y="139"/>
                      </a:cubicBezTo>
                      <a:cubicBezTo>
                        <a:pt x="462" y="134"/>
                        <a:pt x="457" y="128"/>
                        <a:pt x="454" y="121"/>
                      </a:cubicBezTo>
                      <a:cubicBezTo>
                        <a:pt x="453" y="122"/>
                        <a:pt x="452" y="123"/>
                        <a:pt x="451" y="123"/>
                      </a:cubicBezTo>
                      <a:cubicBezTo>
                        <a:pt x="446" y="114"/>
                        <a:pt x="442" y="105"/>
                        <a:pt x="437" y="97"/>
                      </a:cubicBezTo>
                      <a:cubicBezTo>
                        <a:pt x="427" y="79"/>
                        <a:pt x="415" y="64"/>
                        <a:pt x="403" y="51"/>
                      </a:cubicBezTo>
                      <a:cubicBezTo>
                        <a:pt x="420" y="58"/>
                        <a:pt x="437" y="66"/>
                        <a:pt x="453" y="76"/>
                      </a:cubicBezTo>
                      <a:cubicBezTo>
                        <a:pt x="458" y="66"/>
                        <a:pt x="467" y="57"/>
                        <a:pt x="477" y="52"/>
                      </a:cubicBezTo>
                      <a:cubicBezTo>
                        <a:pt x="428" y="19"/>
                        <a:pt x="369" y="0"/>
                        <a:pt x="306" y="0"/>
                      </a:cubicBezTo>
                      <a:cubicBezTo>
                        <a:pt x="151" y="0"/>
                        <a:pt x="23" y="114"/>
                        <a:pt x="0" y="263"/>
                      </a:cubicBezTo>
                      <a:cubicBezTo>
                        <a:pt x="6" y="260"/>
                        <a:pt x="12" y="259"/>
                        <a:pt x="19" y="259"/>
                      </a:cubicBezTo>
                      <a:cubicBezTo>
                        <a:pt x="24" y="259"/>
                        <a:pt x="29" y="260"/>
                        <a:pt x="34" y="262"/>
                      </a:cubicBezTo>
                      <a:cubicBezTo>
                        <a:pt x="44" y="205"/>
                        <a:pt x="72" y="154"/>
                        <a:pt x="111" y="115"/>
                      </a:cubicBezTo>
                      <a:cubicBezTo>
                        <a:pt x="124" y="126"/>
                        <a:pt x="138" y="136"/>
                        <a:pt x="152" y="144"/>
                      </a:cubicBezTo>
                      <a:cubicBezTo>
                        <a:pt x="135" y="190"/>
                        <a:pt x="124" y="243"/>
                        <a:pt x="123" y="299"/>
                      </a:cubicBezTo>
                      <a:cubicBezTo>
                        <a:pt x="68" y="299"/>
                        <a:pt x="68" y="299"/>
                        <a:pt x="68" y="299"/>
                      </a:cubicBezTo>
                      <a:cubicBezTo>
                        <a:pt x="69" y="302"/>
                        <a:pt x="69" y="306"/>
                        <a:pt x="69" y="310"/>
                      </a:cubicBezTo>
                      <a:cubicBezTo>
                        <a:pt x="69" y="314"/>
                        <a:pt x="69" y="317"/>
                        <a:pt x="68" y="321"/>
                      </a:cubicBezTo>
                      <a:cubicBezTo>
                        <a:pt x="123" y="321"/>
                        <a:pt x="123" y="321"/>
                        <a:pt x="123" y="321"/>
                      </a:cubicBezTo>
                      <a:cubicBezTo>
                        <a:pt x="124" y="363"/>
                        <a:pt x="130" y="404"/>
                        <a:pt x="141" y="441"/>
                      </a:cubicBezTo>
                      <a:cubicBezTo>
                        <a:pt x="147" y="436"/>
                        <a:pt x="154" y="433"/>
                        <a:pt x="161" y="431"/>
                      </a:cubicBezTo>
                      <a:cubicBezTo>
                        <a:pt x="152" y="397"/>
                        <a:pt x="147" y="360"/>
                        <a:pt x="146" y="321"/>
                      </a:cubicBezTo>
                      <a:cubicBezTo>
                        <a:pt x="295" y="321"/>
                        <a:pt x="295" y="321"/>
                        <a:pt x="295" y="321"/>
                      </a:cubicBezTo>
                      <a:cubicBezTo>
                        <a:pt x="295" y="434"/>
                        <a:pt x="295" y="434"/>
                        <a:pt x="295" y="434"/>
                      </a:cubicBezTo>
                      <a:cubicBezTo>
                        <a:pt x="266" y="435"/>
                        <a:pt x="238" y="440"/>
                        <a:pt x="211" y="449"/>
                      </a:cubicBezTo>
                      <a:cubicBezTo>
                        <a:pt x="216" y="455"/>
                        <a:pt x="219" y="462"/>
                        <a:pt x="221" y="469"/>
                      </a:cubicBezTo>
                      <a:cubicBezTo>
                        <a:pt x="244" y="462"/>
                        <a:pt x="269" y="457"/>
                        <a:pt x="295" y="456"/>
                      </a:cubicBezTo>
                      <a:cubicBezTo>
                        <a:pt x="295" y="586"/>
                        <a:pt x="295" y="586"/>
                        <a:pt x="295" y="586"/>
                      </a:cubicBezTo>
                      <a:cubicBezTo>
                        <a:pt x="286" y="585"/>
                        <a:pt x="276" y="584"/>
                        <a:pt x="267" y="583"/>
                      </a:cubicBezTo>
                      <a:cubicBezTo>
                        <a:pt x="243" y="572"/>
                        <a:pt x="220" y="552"/>
                        <a:pt x="201" y="522"/>
                      </a:cubicBezTo>
                      <a:cubicBezTo>
                        <a:pt x="195" y="526"/>
                        <a:pt x="188" y="529"/>
                        <a:pt x="180" y="531"/>
                      </a:cubicBezTo>
                      <a:cubicBezTo>
                        <a:pt x="189" y="545"/>
                        <a:pt x="199" y="557"/>
                        <a:pt x="209" y="568"/>
                      </a:cubicBezTo>
                      <a:cubicBezTo>
                        <a:pt x="179" y="557"/>
                        <a:pt x="151" y="540"/>
                        <a:pt x="127" y="520"/>
                      </a:cubicBezTo>
                      <a:cubicBezTo>
                        <a:pt x="130" y="518"/>
                        <a:pt x="132" y="516"/>
                        <a:pt x="134" y="515"/>
                      </a:cubicBezTo>
                      <a:cubicBezTo>
                        <a:pt x="129" y="509"/>
                        <a:pt x="125" y="502"/>
                        <a:pt x="123" y="495"/>
                      </a:cubicBezTo>
                      <a:cubicBezTo>
                        <a:pt x="119" y="498"/>
                        <a:pt x="115" y="501"/>
                        <a:pt x="111" y="505"/>
                      </a:cubicBezTo>
                      <a:cubicBezTo>
                        <a:pt x="72" y="466"/>
                        <a:pt x="44" y="415"/>
                        <a:pt x="34" y="358"/>
                      </a:cubicBezTo>
                      <a:cubicBezTo>
                        <a:pt x="29" y="360"/>
                        <a:pt x="24" y="360"/>
                        <a:pt x="19" y="360"/>
                      </a:cubicBezTo>
                      <a:cubicBezTo>
                        <a:pt x="12" y="360"/>
                        <a:pt x="6" y="359"/>
                        <a:pt x="0" y="357"/>
                      </a:cubicBezTo>
                      <a:cubicBezTo>
                        <a:pt x="23" y="505"/>
                        <a:pt x="151" y="619"/>
                        <a:pt x="306" y="619"/>
                      </a:cubicBezTo>
                      <a:cubicBezTo>
                        <a:pt x="477" y="619"/>
                        <a:pt x="616" y="480"/>
                        <a:pt x="616" y="310"/>
                      </a:cubicBezTo>
                      <a:cubicBezTo>
                        <a:pt x="616" y="236"/>
                        <a:pt x="590" y="168"/>
                        <a:pt x="546" y="115"/>
                      </a:cubicBezTo>
                      <a:close/>
                      <a:moveTo>
                        <a:pt x="127" y="100"/>
                      </a:moveTo>
                      <a:cubicBezTo>
                        <a:pt x="151" y="79"/>
                        <a:pt x="179" y="63"/>
                        <a:pt x="209" y="51"/>
                      </a:cubicBezTo>
                      <a:cubicBezTo>
                        <a:pt x="197" y="64"/>
                        <a:pt x="185" y="79"/>
                        <a:pt x="175" y="97"/>
                      </a:cubicBezTo>
                      <a:cubicBezTo>
                        <a:pt x="170" y="105"/>
                        <a:pt x="166" y="114"/>
                        <a:pt x="161" y="123"/>
                      </a:cubicBezTo>
                      <a:cubicBezTo>
                        <a:pt x="149" y="116"/>
                        <a:pt x="138" y="108"/>
                        <a:pt x="127" y="100"/>
                      </a:cubicBezTo>
                      <a:close/>
                      <a:moveTo>
                        <a:pt x="306" y="226"/>
                      </a:moveTo>
                      <a:cubicBezTo>
                        <a:pt x="302" y="226"/>
                        <a:pt x="298" y="226"/>
                        <a:pt x="295" y="225"/>
                      </a:cubicBezTo>
                      <a:cubicBezTo>
                        <a:pt x="295" y="299"/>
                        <a:pt x="295" y="299"/>
                        <a:pt x="295" y="299"/>
                      </a:cubicBezTo>
                      <a:cubicBezTo>
                        <a:pt x="146" y="299"/>
                        <a:pt x="146" y="299"/>
                        <a:pt x="146" y="299"/>
                      </a:cubicBezTo>
                      <a:cubicBezTo>
                        <a:pt x="147" y="247"/>
                        <a:pt x="156" y="197"/>
                        <a:pt x="172" y="155"/>
                      </a:cubicBezTo>
                      <a:cubicBezTo>
                        <a:pt x="198" y="168"/>
                        <a:pt x="226" y="177"/>
                        <a:pt x="256" y="182"/>
                      </a:cubicBezTo>
                      <a:cubicBezTo>
                        <a:pt x="255" y="180"/>
                        <a:pt x="255" y="178"/>
                        <a:pt x="255" y="176"/>
                      </a:cubicBezTo>
                      <a:cubicBezTo>
                        <a:pt x="255" y="170"/>
                        <a:pt x="256" y="165"/>
                        <a:pt x="258" y="159"/>
                      </a:cubicBezTo>
                      <a:cubicBezTo>
                        <a:pt x="231" y="155"/>
                        <a:pt x="205" y="146"/>
                        <a:pt x="181" y="134"/>
                      </a:cubicBezTo>
                      <a:cubicBezTo>
                        <a:pt x="185" y="125"/>
                        <a:pt x="189" y="117"/>
                        <a:pt x="194" y="108"/>
                      </a:cubicBezTo>
                      <a:cubicBezTo>
                        <a:pt x="215" y="73"/>
                        <a:pt x="240" y="48"/>
                        <a:pt x="267" y="37"/>
                      </a:cubicBezTo>
                      <a:cubicBezTo>
                        <a:pt x="276" y="35"/>
                        <a:pt x="286" y="34"/>
                        <a:pt x="295" y="34"/>
                      </a:cubicBezTo>
                      <a:cubicBezTo>
                        <a:pt x="295" y="126"/>
                        <a:pt x="295" y="126"/>
                        <a:pt x="295" y="126"/>
                      </a:cubicBezTo>
                      <a:cubicBezTo>
                        <a:pt x="298" y="126"/>
                        <a:pt x="302" y="125"/>
                        <a:pt x="306" y="125"/>
                      </a:cubicBezTo>
                      <a:cubicBezTo>
                        <a:pt x="310" y="125"/>
                        <a:pt x="314" y="126"/>
                        <a:pt x="317" y="126"/>
                      </a:cubicBezTo>
                      <a:cubicBezTo>
                        <a:pt x="317" y="34"/>
                        <a:pt x="317" y="34"/>
                        <a:pt x="317" y="34"/>
                      </a:cubicBezTo>
                      <a:cubicBezTo>
                        <a:pt x="326" y="34"/>
                        <a:pt x="336" y="35"/>
                        <a:pt x="345" y="37"/>
                      </a:cubicBezTo>
                      <a:cubicBezTo>
                        <a:pt x="372" y="48"/>
                        <a:pt x="397" y="73"/>
                        <a:pt x="418" y="108"/>
                      </a:cubicBezTo>
                      <a:cubicBezTo>
                        <a:pt x="422" y="117"/>
                        <a:pt x="427" y="125"/>
                        <a:pt x="431" y="134"/>
                      </a:cubicBezTo>
                      <a:cubicBezTo>
                        <a:pt x="407" y="146"/>
                        <a:pt x="381" y="155"/>
                        <a:pt x="354" y="159"/>
                      </a:cubicBezTo>
                      <a:cubicBezTo>
                        <a:pt x="356" y="165"/>
                        <a:pt x="357" y="170"/>
                        <a:pt x="357" y="176"/>
                      </a:cubicBezTo>
                      <a:cubicBezTo>
                        <a:pt x="357" y="178"/>
                        <a:pt x="356" y="180"/>
                        <a:pt x="356" y="182"/>
                      </a:cubicBezTo>
                      <a:cubicBezTo>
                        <a:pt x="386" y="177"/>
                        <a:pt x="414" y="168"/>
                        <a:pt x="440" y="155"/>
                      </a:cubicBezTo>
                      <a:cubicBezTo>
                        <a:pt x="456" y="197"/>
                        <a:pt x="465" y="247"/>
                        <a:pt x="466" y="299"/>
                      </a:cubicBezTo>
                      <a:cubicBezTo>
                        <a:pt x="317" y="299"/>
                        <a:pt x="317" y="299"/>
                        <a:pt x="317" y="299"/>
                      </a:cubicBezTo>
                      <a:cubicBezTo>
                        <a:pt x="317" y="225"/>
                        <a:pt x="317" y="225"/>
                        <a:pt x="317" y="225"/>
                      </a:cubicBezTo>
                      <a:cubicBezTo>
                        <a:pt x="314" y="226"/>
                        <a:pt x="310" y="226"/>
                        <a:pt x="306" y="226"/>
                      </a:cubicBezTo>
                      <a:close/>
                      <a:moveTo>
                        <a:pt x="501" y="505"/>
                      </a:moveTo>
                      <a:cubicBezTo>
                        <a:pt x="499" y="503"/>
                        <a:pt x="497" y="501"/>
                        <a:pt x="495" y="500"/>
                      </a:cubicBezTo>
                      <a:cubicBezTo>
                        <a:pt x="492" y="507"/>
                        <a:pt x="487" y="513"/>
                        <a:pt x="482" y="518"/>
                      </a:cubicBezTo>
                      <a:cubicBezTo>
                        <a:pt x="483" y="519"/>
                        <a:pt x="484" y="519"/>
                        <a:pt x="484" y="520"/>
                      </a:cubicBezTo>
                      <a:cubicBezTo>
                        <a:pt x="460" y="540"/>
                        <a:pt x="433" y="557"/>
                        <a:pt x="403" y="568"/>
                      </a:cubicBezTo>
                      <a:cubicBezTo>
                        <a:pt x="414" y="557"/>
                        <a:pt x="424" y="544"/>
                        <a:pt x="433" y="529"/>
                      </a:cubicBezTo>
                      <a:cubicBezTo>
                        <a:pt x="426" y="527"/>
                        <a:pt x="419" y="523"/>
                        <a:pt x="414" y="518"/>
                      </a:cubicBezTo>
                      <a:cubicBezTo>
                        <a:pt x="394" y="550"/>
                        <a:pt x="370" y="572"/>
                        <a:pt x="345" y="583"/>
                      </a:cubicBezTo>
                      <a:cubicBezTo>
                        <a:pt x="336" y="584"/>
                        <a:pt x="326" y="585"/>
                        <a:pt x="317" y="586"/>
                      </a:cubicBezTo>
                      <a:cubicBezTo>
                        <a:pt x="317" y="456"/>
                        <a:pt x="317" y="456"/>
                        <a:pt x="317" y="456"/>
                      </a:cubicBezTo>
                      <a:cubicBezTo>
                        <a:pt x="345" y="457"/>
                        <a:pt x="373" y="463"/>
                        <a:pt x="398" y="472"/>
                      </a:cubicBezTo>
                      <a:cubicBezTo>
                        <a:pt x="400" y="464"/>
                        <a:pt x="403" y="457"/>
                        <a:pt x="407" y="451"/>
                      </a:cubicBezTo>
                      <a:cubicBezTo>
                        <a:pt x="379" y="441"/>
                        <a:pt x="349" y="435"/>
                        <a:pt x="317" y="434"/>
                      </a:cubicBezTo>
                      <a:cubicBezTo>
                        <a:pt x="317" y="321"/>
                        <a:pt x="317" y="321"/>
                        <a:pt x="317" y="321"/>
                      </a:cubicBezTo>
                      <a:cubicBezTo>
                        <a:pt x="466" y="321"/>
                        <a:pt x="466" y="321"/>
                        <a:pt x="466" y="321"/>
                      </a:cubicBezTo>
                      <a:cubicBezTo>
                        <a:pt x="465" y="359"/>
                        <a:pt x="460" y="396"/>
                        <a:pt x="451" y="430"/>
                      </a:cubicBezTo>
                      <a:cubicBezTo>
                        <a:pt x="459" y="431"/>
                        <a:pt x="466" y="433"/>
                        <a:pt x="472" y="436"/>
                      </a:cubicBezTo>
                      <a:cubicBezTo>
                        <a:pt x="482" y="400"/>
                        <a:pt x="488" y="361"/>
                        <a:pt x="489" y="321"/>
                      </a:cubicBezTo>
                      <a:cubicBezTo>
                        <a:pt x="582" y="321"/>
                        <a:pt x="582" y="321"/>
                        <a:pt x="582" y="321"/>
                      </a:cubicBezTo>
                      <a:cubicBezTo>
                        <a:pt x="579" y="393"/>
                        <a:pt x="549" y="457"/>
                        <a:pt x="501" y="50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p>
              </p:txBody>
            </p:sp>
          </p:grpSp>
          <p:sp>
            <p:nvSpPr>
              <p:cNvPr id="13" name="文本框 12"/>
              <p:cNvSpPr txBox="1"/>
              <p:nvPr/>
            </p:nvSpPr>
            <p:spPr>
              <a:xfrm>
                <a:off x="5852555" y="2139078"/>
                <a:ext cx="506556"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01</a:t>
                </a:r>
                <a:endParaRPr lang="en-US" altLang="zh-CN" sz="3200" dirty="0">
                  <a:solidFill>
                    <a:srgbClr val="2F5597"/>
                  </a:solidFill>
                  <a:latin typeface="Agency FB" panose="020B0503020202020204" pitchFamily="34" charset="0"/>
                  <a:ea typeface="苹方 常规" panose="020B0300000000000000" pitchFamily="34" charset="-122"/>
                </a:endParaRPr>
              </a:p>
            </p:txBody>
          </p:sp>
          <p:sp>
            <p:nvSpPr>
              <p:cNvPr id="14" name="文本框 13"/>
              <p:cNvSpPr txBox="1"/>
              <p:nvPr/>
            </p:nvSpPr>
            <p:spPr>
              <a:xfrm>
                <a:off x="5808855" y="1415497"/>
                <a:ext cx="593955"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02</a:t>
                </a:r>
                <a:endParaRPr lang="en-US" altLang="zh-CN" sz="3200" dirty="0">
                  <a:solidFill>
                    <a:srgbClr val="2F5597"/>
                  </a:solidFill>
                  <a:latin typeface="Agency FB" panose="020B0503020202020204" pitchFamily="34" charset="0"/>
                  <a:ea typeface="苹方 常规" panose="020B0300000000000000" pitchFamily="34" charset="-122"/>
                </a:endParaRPr>
              </a:p>
            </p:txBody>
          </p:sp>
          <p:sp>
            <p:nvSpPr>
              <p:cNvPr id="15" name="文本框 14"/>
              <p:cNvSpPr txBox="1"/>
              <p:nvPr/>
            </p:nvSpPr>
            <p:spPr>
              <a:xfrm>
                <a:off x="5801571" y="759441"/>
                <a:ext cx="608522"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03</a:t>
                </a:r>
                <a:endParaRPr lang="en-US" altLang="zh-CN" sz="3200" dirty="0">
                  <a:solidFill>
                    <a:srgbClr val="2F5597"/>
                  </a:solidFill>
                  <a:latin typeface="Agency FB" panose="020B0503020202020204" pitchFamily="34" charset="0"/>
                  <a:ea typeface="苹方 常规" panose="020B0300000000000000" pitchFamily="34" charset="-122"/>
                </a:endParaRPr>
              </a:p>
            </p:txBody>
          </p:sp>
        </p:grpSp>
        <p:cxnSp>
          <p:nvCxnSpPr>
            <p:cNvPr id="23" name="直接连接符 22"/>
            <p:cNvCxnSpPr/>
            <p:nvPr/>
          </p:nvCxnSpPr>
          <p:spPr>
            <a:xfrm flipV="1">
              <a:off x="2940030" y="1516018"/>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432374" y="1516016"/>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2940030" y="2088762"/>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3432374" y="2088760"/>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2940030" y="2767074"/>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432374" y="2767072"/>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3343703" y="1115669"/>
              <a:ext cx="1104790" cy="369332"/>
            </a:xfrm>
            <a:prstGeom prst="rect">
              <a:avLst/>
            </a:prstGeom>
            <a:noFill/>
          </p:spPr>
          <p:txBody>
            <a:bodyPr wrap="none" rtlCol="0" anchor="ctr">
              <a:spAutoFit/>
            </a:bodyPr>
            <a:lstStyle/>
            <a:p>
              <a:pPr algn="ctr"/>
              <a:r>
                <a:rPr lang="en-US" altLang="zh-CN" dirty="0">
                  <a:latin typeface="Agency FB" panose="020B0503020202020204" pitchFamily="34" charset="0"/>
                  <a:ea typeface="苹方 特粗" panose="020B0800000000000000" pitchFamily="34" charset="-122"/>
                </a:rPr>
                <a:t>ALTERNATIVE</a:t>
              </a:r>
              <a:endParaRPr lang="en-US" altLang="zh-CN" dirty="0">
                <a:latin typeface="Agency FB" panose="020B0503020202020204" pitchFamily="34" charset="0"/>
                <a:ea typeface="苹方 常规" panose="020B0300000000000000" pitchFamily="34" charset="-122"/>
              </a:endParaRPr>
            </a:p>
          </p:txBody>
        </p:sp>
        <p:sp>
          <p:nvSpPr>
            <p:cNvPr id="30" name="文本框 29"/>
            <p:cNvSpPr txBox="1"/>
            <p:nvPr/>
          </p:nvSpPr>
          <p:spPr>
            <a:xfrm>
              <a:off x="3529184" y="1458604"/>
              <a:ext cx="3915022" cy="338554"/>
            </a:xfrm>
            <a:prstGeom prst="rect">
              <a:avLst/>
            </a:prstGeom>
            <a:noFill/>
          </p:spPr>
          <p:txBody>
            <a:bodyPr wrap="square" rtlCol="0" anchor="ctr">
              <a:spAutoFit/>
            </a:bodyPr>
            <a:lstStyle/>
            <a:p>
              <a:pPr algn="r"/>
              <a:r>
                <a:rPr lang="en-US" altLang="zh-CN" sz="1600" dirty="0">
                  <a:latin typeface="Agency FB" panose="020B0503020202020204" pitchFamily="34" charset="0"/>
                  <a:ea typeface="微软雅黑 Light" panose="020B0502040204020203" pitchFamily="34" charset="-122"/>
                </a:rPr>
                <a:t>Option Text</a:t>
              </a:r>
            </a:p>
          </p:txBody>
        </p:sp>
        <p:sp>
          <p:nvSpPr>
            <p:cNvPr id="31" name="文本框 30"/>
            <p:cNvSpPr txBox="1"/>
            <p:nvPr/>
          </p:nvSpPr>
          <p:spPr>
            <a:xfrm>
              <a:off x="6797873" y="967011"/>
              <a:ext cx="646332" cy="523220"/>
            </a:xfrm>
            <a:prstGeom prst="rect">
              <a:avLst/>
            </a:prstGeom>
            <a:noFill/>
          </p:spPr>
          <p:txBody>
            <a:bodyPr wrap="none" rtlCol="0" anchor="ctr">
              <a:spAutoFit/>
            </a:bodyPr>
            <a:lstStyle/>
            <a:p>
              <a:pPr algn="ctr"/>
              <a:r>
                <a:rPr lang="en-US" altLang="zh-CN" sz="2800" dirty="0">
                  <a:solidFill>
                    <a:srgbClr val="2F5597"/>
                  </a:solidFill>
                  <a:latin typeface="Agency FB" panose="020B0503020202020204" pitchFamily="34" charset="0"/>
                  <a:ea typeface="苹方 特粗" panose="020B0800000000000000" pitchFamily="34" charset="-122"/>
                </a:rPr>
                <a:t>15%</a:t>
              </a:r>
              <a:endParaRPr lang="en-US" altLang="zh-CN" sz="2800" dirty="0">
                <a:solidFill>
                  <a:srgbClr val="2F5597"/>
                </a:solidFill>
                <a:latin typeface="Agency FB" panose="020B0503020202020204" pitchFamily="34" charset="0"/>
                <a:ea typeface="苹方 常规" panose="020B0300000000000000" pitchFamily="34" charset="-122"/>
              </a:endParaRPr>
            </a:p>
          </p:txBody>
        </p:sp>
        <p:sp>
          <p:nvSpPr>
            <p:cNvPr id="32" name="文本框 31"/>
            <p:cNvSpPr txBox="1"/>
            <p:nvPr/>
          </p:nvSpPr>
          <p:spPr>
            <a:xfrm>
              <a:off x="3343703" y="1761951"/>
              <a:ext cx="1104790" cy="369332"/>
            </a:xfrm>
            <a:prstGeom prst="rect">
              <a:avLst/>
            </a:prstGeom>
            <a:noFill/>
          </p:spPr>
          <p:txBody>
            <a:bodyPr wrap="none" rtlCol="0" anchor="ctr">
              <a:spAutoFit/>
            </a:bodyPr>
            <a:lstStyle/>
            <a:p>
              <a:pPr algn="ctr"/>
              <a:r>
                <a:rPr lang="en-US" altLang="zh-CN" dirty="0">
                  <a:latin typeface="Agency FB" panose="020B0503020202020204" pitchFamily="34" charset="0"/>
                  <a:ea typeface="苹方 特粗" panose="020B0800000000000000" pitchFamily="34" charset="-122"/>
                </a:rPr>
                <a:t>ALTERNATIVE</a:t>
              </a:r>
              <a:endParaRPr lang="en-US" altLang="zh-CN" dirty="0">
                <a:latin typeface="Agency FB" panose="020B0503020202020204" pitchFamily="34" charset="0"/>
                <a:ea typeface="苹方 常规" panose="020B0300000000000000" pitchFamily="34" charset="-122"/>
              </a:endParaRPr>
            </a:p>
          </p:txBody>
        </p:sp>
        <p:sp>
          <p:nvSpPr>
            <p:cNvPr id="33" name="文本框 32"/>
            <p:cNvSpPr txBox="1"/>
            <p:nvPr/>
          </p:nvSpPr>
          <p:spPr>
            <a:xfrm>
              <a:off x="3529184" y="2104886"/>
              <a:ext cx="3915022" cy="338554"/>
            </a:xfrm>
            <a:prstGeom prst="rect">
              <a:avLst/>
            </a:prstGeom>
            <a:noFill/>
          </p:spPr>
          <p:txBody>
            <a:bodyPr wrap="square" rtlCol="0" anchor="ctr">
              <a:spAutoFit/>
            </a:bodyPr>
            <a:lstStyle/>
            <a:p>
              <a:pPr algn="r"/>
              <a:r>
                <a:rPr lang="en-US" altLang="zh-CN" sz="1600" dirty="0">
                  <a:latin typeface="Agency FB" panose="020B0503020202020204" pitchFamily="34" charset="0"/>
                  <a:ea typeface="微软雅黑 Light" panose="020B0502040204020203" pitchFamily="34" charset="-122"/>
                </a:rPr>
                <a:t>Option Text</a:t>
              </a:r>
            </a:p>
          </p:txBody>
        </p:sp>
        <p:sp>
          <p:nvSpPr>
            <p:cNvPr id="34" name="文本框 33"/>
            <p:cNvSpPr txBox="1"/>
            <p:nvPr/>
          </p:nvSpPr>
          <p:spPr>
            <a:xfrm>
              <a:off x="6754591" y="1613293"/>
              <a:ext cx="732894" cy="523220"/>
            </a:xfrm>
            <a:prstGeom prst="rect">
              <a:avLst/>
            </a:prstGeom>
            <a:noFill/>
          </p:spPr>
          <p:txBody>
            <a:bodyPr wrap="none" rtlCol="0" anchor="ctr">
              <a:spAutoFit/>
            </a:bodyPr>
            <a:lstStyle/>
            <a:p>
              <a:pPr algn="ctr"/>
              <a:r>
                <a:rPr lang="en-US" altLang="zh-CN" sz="2800" dirty="0">
                  <a:solidFill>
                    <a:srgbClr val="2F5597"/>
                  </a:solidFill>
                  <a:latin typeface="Agency FB" panose="020B0503020202020204" pitchFamily="34" charset="0"/>
                  <a:ea typeface="苹方 特粗" panose="020B0800000000000000" pitchFamily="34" charset="-122"/>
                </a:rPr>
                <a:t>30%</a:t>
              </a:r>
              <a:endParaRPr lang="en-US" altLang="zh-CN" sz="2800" dirty="0">
                <a:solidFill>
                  <a:srgbClr val="2F5597"/>
                </a:solidFill>
                <a:latin typeface="Agency FB" panose="020B0503020202020204" pitchFamily="34" charset="0"/>
                <a:ea typeface="苹方 常规" panose="020B0300000000000000" pitchFamily="34" charset="-122"/>
              </a:endParaRPr>
            </a:p>
          </p:txBody>
        </p:sp>
        <p:sp>
          <p:nvSpPr>
            <p:cNvPr id="35" name="文本框 34"/>
            <p:cNvSpPr txBox="1"/>
            <p:nvPr/>
          </p:nvSpPr>
          <p:spPr>
            <a:xfrm>
              <a:off x="3343703" y="2424137"/>
              <a:ext cx="1104790" cy="369332"/>
            </a:xfrm>
            <a:prstGeom prst="rect">
              <a:avLst/>
            </a:prstGeom>
            <a:noFill/>
          </p:spPr>
          <p:txBody>
            <a:bodyPr wrap="none" rtlCol="0" anchor="ctr">
              <a:spAutoFit/>
            </a:bodyPr>
            <a:lstStyle/>
            <a:p>
              <a:pPr algn="ctr"/>
              <a:r>
                <a:rPr lang="en-US" altLang="zh-CN" dirty="0">
                  <a:latin typeface="Agency FB" panose="020B0503020202020204" pitchFamily="34" charset="0"/>
                  <a:ea typeface="苹方 特粗" panose="020B0800000000000000" pitchFamily="34" charset="-122"/>
                </a:rPr>
                <a:t>ALTERNATIVE</a:t>
              </a:r>
              <a:endParaRPr lang="en-US" altLang="zh-CN" dirty="0">
                <a:latin typeface="Agency FB" panose="020B0503020202020204" pitchFamily="34" charset="0"/>
                <a:ea typeface="苹方 常规" panose="020B0300000000000000" pitchFamily="34" charset="-122"/>
              </a:endParaRPr>
            </a:p>
          </p:txBody>
        </p:sp>
        <p:sp>
          <p:nvSpPr>
            <p:cNvPr id="36" name="文本框 35"/>
            <p:cNvSpPr txBox="1"/>
            <p:nvPr/>
          </p:nvSpPr>
          <p:spPr>
            <a:xfrm>
              <a:off x="3529184" y="2767072"/>
              <a:ext cx="3915022" cy="338554"/>
            </a:xfrm>
            <a:prstGeom prst="rect">
              <a:avLst/>
            </a:prstGeom>
            <a:noFill/>
          </p:spPr>
          <p:txBody>
            <a:bodyPr wrap="square" rtlCol="0" anchor="ctr">
              <a:spAutoFit/>
            </a:bodyPr>
            <a:lstStyle/>
            <a:p>
              <a:pPr algn="r"/>
              <a:r>
                <a:rPr lang="en-US" altLang="zh-CN" sz="1600" dirty="0">
                  <a:latin typeface="Agency FB" panose="020B0503020202020204" pitchFamily="34" charset="0"/>
                  <a:ea typeface="微软雅黑 Light" panose="020B0502040204020203" pitchFamily="34" charset="-122"/>
                </a:rPr>
                <a:t>Option Text</a:t>
              </a:r>
            </a:p>
          </p:txBody>
        </p:sp>
        <p:sp>
          <p:nvSpPr>
            <p:cNvPr id="37" name="文本框 36"/>
            <p:cNvSpPr txBox="1"/>
            <p:nvPr/>
          </p:nvSpPr>
          <p:spPr>
            <a:xfrm>
              <a:off x="6756195" y="2275479"/>
              <a:ext cx="729687" cy="523220"/>
            </a:xfrm>
            <a:prstGeom prst="rect">
              <a:avLst/>
            </a:prstGeom>
            <a:noFill/>
          </p:spPr>
          <p:txBody>
            <a:bodyPr wrap="none" rtlCol="0" anchor="ctr">
              <a:spAutoFit/>
            </a:bodyPr>
            <a:lstStyle/>
            <a:p>
              <a:pPr algn="ctr"/>
              <a:r>
                <a:rPr lang="en-US" altLang="zh-CN" sz="2800" dirty="0">
                  <a:solidFill>
                    <a:srgbClr val="2F5597"/>
                  </a:solidFill>
                  <a:latin typeface="Agency FB" panose="020B0503020202020204" pitchFamily="34" charset="0"/>
                  <a:ea typeface="苹方 特粗" panose="020B0800000000000000" pitchFamily="34" charset="-122"/>
                </a:rPr>
                <a:t>66%</a:t>
              </a:r>
              <a:endParaRPr lang="en-US" altLang="zh-CN" sz="2800" dirty="0">
                <a:solidFill>
                  <a:srgbClr val="2F5597"/>
                </a:solidFill>
                <a:latin typeface="Agency FB" panose="020B0503020202020204" pitchFamily="34" charset="0"/>
                <a:ea typeface="苹方 常规" panose="020B0300000000000000" pitchFamily="34" charset="-122"/>
              </a:endParaRPr>
            </a:p>
          </p:txBody>
        </p:sp>
      </p:grpSp>
      <p:grpSp>
        <p:nvGrpSpPr>
          <p:cNvPr id="2" name="组合 1"/>
          <p:cNvGrpSpPr/>
          <p:nvPr/>
        </p:nvGrpSpPr>
        <p:grpSpPr>
          <a:xfrm>
            <a:off x="2339067" y="457843"/>
            <a:ext cx="7116682" cy="166589"/>
            <a:chOff x="2339067" y="457843"/>
            <a:chExt cx="7116682" cy="166589"/>
          </a:xfrm>
        </p:grpSpPr>
        <p:grpSp>
          <p:nvGrpSpPr>
            <p:cNvPr id="46" name="组合 45"/>
            <p:cNvGrpSpPr/>
            <p:nvPr/>
          </p:nvGrpSpPr>
          <p:grpSpPr>
            <a:xfrm>
              <a:off x="2339067" y="457843"/>
              <a:ext cx="1828586" cy="136906"/>
              <a:chOff x="2989063" y="523944"/>
              <a:chExt cx="1828586" cy="136906"/>
            </a:xfrm>
          </p:grpSpPr>
          <p:sp>
            <p:nvSpPr>
              <p:cNvPr id="53" name="椭圆 52"/>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flipH="1">
              <a:off x="7627163" y="487526"/>
              <a:ext cx="1828586" cy="136906"/>
              <a:chOff x="2989063" y="523944"/>
              <a:chExt cx="1828586" cy="136906"/>
            </a:xfrm>
          </p:grpSpPr>
          <p:sp>
            <p:nvSpPr>
              <p:cNvPr id="49" name="椭圆 48"/>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8" name="文本框 47"/>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数据分析</a:t>
            </a:r>
          </a:p>
        </p:txBody>
      </p:sp>
      <p:grpSp>
        <p:nvGrpSpPr>
          <p:cNvPr id="59" name="组合 58"/>
          <p:cNvGrpSpPr/>
          <p:nvPr/>
        </p:nvGrpSpPr>
        <p:grpSpPr>
          <a:xfrm>
            <a:off x="8233169" y="4251821"/>
            <a:ext cx="3031958" cy="2371338"/>
            <a:chOff x="8352204" y="3957997"/>
            <a:chExt cx="3031958" cy="2371338"/>
          </a:xfrm>
        </p:grpSpPr>
        <p:sp>
          <p:nvSpPr>
            <p:cNvPr id="57" name="文本框 56"/>
            <p:cNvSpPr txBox="1"/>
            <p:nvPr/>
          </p:nvSpPr>
          <p:spPr>
            <a:xfrm>
              <a:off x="8352204" y="4513453"/>
              <a:ext cx="3031958" cy="1815882"/>
            </a:xfrm>
            <a:prstGeom prst="rect">
              <a:avLst/>
            </a:prstGeom>
            <a:noFill/>
          </p:spPr>
          <p:txBody>
            <a:bodyPr wrap="square" rtlCol="0">
              <a:spAutoFit/>
            </a:bodyPr>
            <a:lstStyle/>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为减少数据输入错误，并能使数据库高效工作，表设计应按照一定原则对信息进行分类，同时为确保表结构设计的合理性，通常还要对表进行规范化设计，以消除表中存在的冗余，保证一个表只围绕一个主题，并使表容易维护。</a:t>
              </a:r>
            </a:p>
            <a:p>
              <a:pPr algn="just"/>
              <a:endParaRPr lang="zh-CN" altLang="en-US" sz="1400" dirty="0">
                <a:solidFill>
                  <a:schemeClr val="bg2">
                    <a:lumMod val="50000"/>
                  </a:schemeClr>
                </a:solidFill>
              </a:endParaRPr>
            </a:p>
          </p:txBody>
        </p:sp>
        <p:sp>
          <p:nvSpPr>
            <p:cNvPr id="58" name="文本框 57"/>
            <p:cNvSpPr txBox="1"/>
            <p:nvPr/>
          </p:nvSpPr>
          <p:spPr>
            <a:xfrm>
              <a:off x="8365433" y="3957997"/>
              <a:ext cx="1005403" cy="338554"/>
            </a:xfrm>
            <a:prstGeom prst="rect">
              <a:avLst/>
            </a:prstGeom>
            <a:noFill/>
          </p:spPr>
          <p:txBody>
            <a:bodyPr wrap="none" rtlCol="0">
              <a:spAutoFit/>
            </a:bodyPr>
            <a:lstStyle/>
            <a:p>
              <a:r>
                <a:rPr lang="zh-CN" altLang="en-US" sz="1600" b="1" dirty="0">
                  <a:solidFill>
                    <a:srgbClr val="2F5597"/>
                  </a:solidFill>
                  <a:latin typeface="微软雅黑" panose="020B0503020204020204" pitchFamily="34" charset="-122"/>
                  <a:ea typeface="微软雅黑" panose="020B0503020204020204" pitchFamily="34" charset="-122"/>
                </a:rPr>
                <a:t>输入标题</a:t>
              </a:r>
            </a:p>
          </p:txBody>
        </p:sp>
      </p:grpSp>
    </p:spTree>
    <p:extLst>
      <p:ext uri="{BB962C8B-B14F-4D97-AF65-F5344CB8AC3E}">
        <p14:creationId xmlns:p14="http://schemas.microsoft.com/office/powerpoint/2010/main" val="4406792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strVal val="#ppt_w+.3"/>
                                          </p:val>
                                        </p:tav>
                                        <p:tav tm="100000">
                                          <p:val>
                                            <p:strVal val="#ppt_w"/>
                                          </p:val>
                                        </p:tav>
                                      </p:tavLst>
                                    </p:anim>
                                    <p:anim calcmode="lin" valueType="num">
                                      <p:cBhvr>
                                        <p:cTn id="8" dur="1250" fill="hold"/>
                                        <p:tgtEl>
                                          <p:spTgt spid="2"/>
                                        </p:tgtEl>
                                        <p:attrNameLst>
                                          <p:attrName>ppt_h</p:attrName>
                                        </p:attrNameLst>
                                      </p:cBhvr>
                                      <p:tavLst>
                                        <p:tav tm="0">
                                          <p:val>
                                            <p:strVal val="#ppt_h"/>
                                          </p:val>
                                        </p:tav>
                                        <p:tav tm="100000">
                                          <p:val>
                                            <p:strVal val="#ppt_h"/>
                                          </p:val>
                                        </p:tav>
                                      </p:tavLst>
                                    </p:anim>
                                    <p:animEffect transition="in" filter="fade">
                                      <p:cBhvr>
                                        <p:cTn id="9" dur="1250"/>
                                        <p:tgtEl>
                                          <p:spTgt spid="2"/>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500"/>
                                        <p:tgtEl>
                                          <p:spTgt spid="48"/>
                                        </p:tgtEl>
                                      </p:cBhvr>
                                    </p:animEffect>
                                  </p:childTnLst>
                                </p:cTn>
                              </p:par>
                            </p:childTnLst>
                          </p:cTn>
                        </p:par>
                        <p:par>
                          <p:cTn id="14" fill="hold">
                            <p:stCondLst>
                              <p:cond delay="1750"/>
                            </p:stCondLst>
                            <p:childTnLst>
                              <p:par>
                                <p:cTn id="15" presetID="14" presetClass="entr" presetSubtype="10" fill="hold" nodeType="afterEffect">
                                  <p:stCondLst>
                                    <p:cond delay="250"/>
                                  </p:stCondLst>
                                  <p:childTnLst>
                                    <p:set>
                                      <p:cBhvr>
                                        <p:cTn id="16" dur="1" fill="hold">
                                          <p:stCondLst>
                                            <p:cond delay="0"/>
                                          </p:stCondLst>
                                        </p:cTn>
                                        <p:tgtEl>
                                          <p:spTgt spid="44"/>
                                        </p:tgtEl>
                                        <p:attrNameLst>
                                          <p:attrName>style.visibility</p:attrName>
                                        </p:attrNameLst>
                                      </p:cBhvr>
                                      <p:to>
                                        <p:strVal val="visible"/>
                                      </p:to>
                                    </p:set>
                                    <p:animEffect transition="in" filter="randombar(horizontal)">
                                      <p:cBhvr>
                                        <p:cTn id="17" dur="1250"/>
                                        <p:tgtEl>
                                          <p:spTgt spid="44"/>
                                        </p:tgtEl>
                                      </p:cBhvr>
                                    </p:animEffect>
                                  </p:childTnLst>
                                </p:cTn>
                              </p:par>
                            </p:childTnLst>
                          </p:cTn>
                        </p:par>
                        <p:par>
                          <p:cTn id="18" fill="hold">
                            <p:stCondLst>
                              <p:cond delay="3250"/>
                            </p:stCondLst>
                            <p:childTnLst>
                              <p:par>
                                <p:cTn id="19" presetID="10" presetClass="entr" presetSubtype="0" fill="hold" nodeType="afterEffect">
                                  <p:stCondLst>
                                    <p:cond delay="25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75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数据分析</a:t>
            </a:r>
          </a:p>
        </p:txBody>
      </p:sp>
      <p:graphicFrame>
        <p:nvGraphicFramePr>
          <p:cNvPr id="18" name="图表 17"/>
          <p:cNvGraphicFramePr/>
          <p:nvPr>
            <p:extLst/>
          </p:nvPr>
        </p:nvGraphicFramePr>
        <p:xfrm>
          <a:off x="1010652" y="1115873"/>
          <a:ext cx="10262937" cy="3908419"/>
        </p:xfrm>
        <a:graphic>
          <a:graphicData uri="http://schemas.openxmlformats.org/drawingml/2006/chart">
            <c:chart xmlns:c="http://schemas.openxmlformats.org/drawingml/2006/chart" xmlns:r="http://schemas.openxmlformats.org/officeDocument/2006/relationships" r:id="rId3"/>
          </a:graphicData>
        </a:graphic>
      </p:graphicFrame>
      <p:sp>
        <p:nvSpPr>
          <p:cNvPr id="22" name="矩形 21"/>
          <p:cNvSpPr/>
          <p:nvPr/>
        </p:nvSpPr>
        <p:spPr>
          <a:xfrm>
            <a:off x="0" y="5245768"/>
            <a:ext cx="12192000" cy="1612232"/>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400" dirty="0">
              <a:latin typeface="微软雅黑" panose="020B0503020204020204" pitchFamily="34" charset="-122"/>
              <a:ea typeface="微软雅黑" panose="020B0503020204020204" pitchFamily="34" charset="-122"/>
            </a:endParaRPr>
          </a:p>
        </p:txBody>
      </p:sp>
      <p:grpSp>
        <p:nvGrpSpPr>
          <p:cNvPr id="25" name="组合 24"/>
          <p:cNvGrpSpPr/>
          <p:nvPr/>
        </p:nvGrpSpPr>
        <p:grpSpPr>
          <a:xfrm>
            <a:off x="1862013" y="5574830"/>
            <a:ext cx="954107" cy="954107"/>
            <a:chOff x="312821" y="5480384"/>
            <a:chExt cx="1143000" cy="1143000"/>
          </a:xfrm>
        </p:grpSpPr>
        <p:sp>
          <p:nvSpPr>
            <p:cNvPr id="23" name="椭圆 22"/>
            <p:cNvSpPr/>
            <p:nvPr/>
          </p:nvSpPr>
          <p:spPr>
            <a:xfrm>
              <a:off x="312821" y="5480384"/>
              <a:ext cx="1143000" cy="1143000"/>
            </a:xfrm>
            <a:prstGeom prst="ellipse">
              <a:avLst/>
            </a:prstGeom>
            <a:solidFill>
              <a:srgbClr val="2F559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337" y="5615740"/>
              <a:ext cx="749968" cy="749968"/>
            </a:xfrm>
            <a:prstGeom prst="rect">
              <a:avLst/>
            </a:prstGeom>
          </p:spPr>
        </p:pic>
      </p:grpSp>
      <p:sp>
        <p:nvSpPr>
          <p:cNvPr id="26" name="文本框 25"/>
          <p:cNvSpPr txBox="1"/>
          <p:nvPr/>
        </p:nvSpPr>
        <p:spPr>
          <a:xfrm>
            <a:off x="4167653" y="5672666"/>
            <a:ext cx="6341801" cy="954107"/>
          </a:xfrm>
          <a:prstGeom prst="rect">
            <a:avLst/>
          </a:prstGeom>
          <a:noFill/>
        </p:spPr>
        <p:txBody>
          <a:bodyPr wrap="none" rtlCol="0">
            <a:spAutoFit/>
          </a:bodyPr>
          <a:lstStyle/>
          <a:p>
            <a:pPr algn="just"/>
            <a:r>
              <a:rPr lang="zh-CN" altLang="en-US" sz="1400" dirty="0">
                <a:solidFill>
                  <a:schemeClr val="bg1"/>
                </a:solidFill>
                <a:latin typeface="微软雅黑" panose="020B0503020204020204" pitchFamily="34" charset="-122"/>
                <a:ea typeface="微软雅黑" panose="020B0503020204020204" pitchFamily="34" charset="-122"/>
              </a:rPr>
              <a:t>为减少数据输入错误，并能使数据库高效工作，表设计应按照一定原则对信</a:t>
            </a:r>
            <a:endParaRPr lang="en-US" altLang="zh-CN" sz="1400" dirty="0">
              <a:solidFill>
                <a:schemeClr val="bg1"/>
              </a:solidFill>
              <a:latin typeface="微软雅黑" panose="020B0503020204020204" pitchFamily="34" charset="-122"/>
              <a:ea typeface="微软雅黑" panose="020B0503020204020204" pitchFamily="34" charset="-122"/>
            </a:endParaRPr>
          </a:p>
          <a:p>
            <a:pPr algn="just"/>
            <a:r>
              <a:rPr lang="zh-CN" altLang="en-US" sz="1400" dirty="0">
                <a:solidFill>
                  <a:schemeClr val="bg1"/>
                </a:solidFill>
                <a:latin typeface="微软雅黑" panose="020B0503020204020204" pitchFamily="34" charset="-122"/>
                <a:ea typeface="微软雅黑" panose="020B0503020204020204" pitchFamily="34" charset="-122"/>
              </a:rPr>
              <a:t>息进行分类，同时为确保表结构设计的合理性，通常还要对表进行规范化设</a:t>
            </a:r>
            <a:endParaRPr lang="en-US" altLang="zh-CN" sz="1400" dirty="0">
              <a:solidFill>
                <a:schemeClr val="bg1"/>
              </a:solidFill>
              <a:latin typeface="微软雅黑" panose="020B0503020204020204" pitchFamily="34" charset="-122"/>
              <a:ea typeface="微软雅黑" panose="020B0503020204020204" pitchFamily="34" charset="-122"/>
            </a:endParaRPr>
          </a:p>
          <a:p>
            <a:pPr algn="just"/>
            <a:r>
              <a:rPr lang="zh-CN" altLang="en-US" sz="1400" dirty="0">
                <a:solidFill>
                  <a:schemeClr val="bg1"/>
                </a:solidFill>
                <a:latin typeface="微软雅黑" panose="020B0503020204020204" pitchFamily="34" charset="-122"/>
                <a:ea typeface="微软雅黑" panose="020B0503020204020204" pitchFamily="34" charset="-122"/>
              </a:rPr>
              <a:t>计，以消除表中存在的冗余，保证一个表只围绕一个主题，并使表容易维护。</a:t>
            </a:r>
          </a:p>
          <a:p>
            <a:pPr algn="just"/>
            <a:endParaRPr lang="zh-CN" altLang="en-US" sz="1400" dirty="0">
              <a:solidFill>
                <a:schemeClr val="bg1"/>
              </a:solidFill>
            </a:endParaRPr>
          </a:p>
        </p:txBody>
      </p:sp>
    </p:spTree>
    <p:extLst>
      <p:ext uri="{BB962C8B-B14F-4D97-AF65-F5344CB8AC3E}">
        <p14:creationId xmlns:p14="http://schemas.microsoft.com/office/powerpoint/2010/main" val="43696452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strVal val="#ppt_w+.3"/>
                                          </p:val>
                                        </p:tav>
                                        <p:tav tm="100000">
                                          <p:val>
                                            <p:strVal val="#ppt_w"/>
                                          </p:val>
                                        </p:tav>
                                      </p:tavLst>
                                    </p:anim>
                                    <p:anim calcmode="lin" valueType="num">
                                      <p:cBhvr>
                                        <p:cTn id="8" dur="1250" fill="hold"/>
                                        <p:tgtEl>
                                          <p:spTgt spid="14"/>
                                        </p:tgtEl>
                                        <p:attrNameLst>
                                          <p:attrName>ppt_h</p:attrName>
                                        </p:attrNameLst>
                                      </p:cBhvr>
                                      <p:tavLst>
                                        <p:tav tm="0">
                                          <p:val>
                                            <p:strVal val="#ppt_h"/>
                                          </p:val>
                                        </p:tav>
                                        <p:tav tm="100000">
                                          <p:val>
                                            <p:strVal val="#ppt_h"/>
                                          </p:val>
                                        </p:tav>
                                      </p:tavLst>
                                    </p:anim>
                                    <p:animEffect transition="in" filter="fade">
                                      <p:cBhvr>
                                        <p:cTn id="9" dur="1250"/>
                                        <p:tgtEl>
                                          <p:spTgt spid="14"/>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1000"/>
                                        <p:tgtEl>
                                          <p:spTgt spid="18"/>
                                        </p:tgtEl>
                                      </p:cBhvr>
                                    </p:animEffect>
                                    <p:anim calcmode="lin" valueType="num">
                                      <p:cBhvr>
                                        <p:cTn id="19" dur="1000" fill="hold"/>
                                        <p:tgtEl>
                                          <p:spTgt spid="18"/>
                                        </p:tgtEl>
                                        <p:attrNameLst>
                                          <p:attrName>ppt_x</p:attrName>
                                        </p:attrNameLst>
                                      </p:cBhvr>
                                      <p:tavLst>
                                        <p:tav tm="0">
                                          <p:val>
                                            <p:strVal val="#ppt_x"/>
                                          </p:val>
                                        </p:tav>
                                        <p:tav tm="100000">
                                          <p:val>
                                            <p:strVal val="#ppt_x"/>
                                          </p:val>
                                        </p:tav>
                                      </p:tavLst>
                                    </p:anim>
                                    <p:anim calcmode="lin" valueType="num">
                                      <p:cBhvr>
                                        <p:cTn id="20" dur="1000" fill="hold"/>
                                        <p:tgtEl>
                                          <p:spTgt spid="18"/>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down)">
                                      <p:cBhvr>
                                        <p:cTn id="24" dur="75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circle(in)">
                                      <p:cBhvr>
                                        <p:cTn id="29" dur="2000"/>
                                        <p:tgtEl>
                                          <p:spTgt spid="2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Graphic spid="18" grpId="0">
        <p:bldAsOne/>
      </p:bldGraphic>
      <p:bldP spid="22" grpId="0" animBg="1"/>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运用研究</a:t>
            </a:r>
          </a:p>
        </p:txBody>
      </p:sp>
      <p:grpSp>
        <p:nvGrpSpPr>
          <p:cNvPr id="27" name="组合 26"/>
          <p:cNvGrpSpPr/>
          <p:nvPr/>
        </p:nvGrpSpPr>
        <p:grpSpPr>
          <a:xfrm>
            <a:off x="810683" y="1320798"/>
            <a:ext cx="10183669" cy="1614313"/>
            <a:chOff x="810683" y="1320798"/>
            <a:chExt cx="10183669" cy="1614313"/>
          </a:xfrm>
        </p:grpSpPr>
        <p:pic>
          <p:nvPicPr>
            <p:cNvPr id="14" name="图片 13"/>
            <p:cNvPicPr>
              <a:picLocks noChangeAspect="1"/>
            </p:cNvPicPr>
            <p:nvPr/>
          </p:nvPicPr>
          <p:blipFill rotWithShape="1">
            <a:blip r:embed="rId3" cstate="print">
              <a:grayscl/>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b="27428"/>
            <a:stretch/>
          </p:blipFill>
          <p:spPr>
            <a:xfrm>
              <a:off x="7222202" y="1320798"/>
              <a:ext cx="3772150" cy="1614313"/>
            </a:xfrm>
            <a:prstGeom prst="rect">
              <a:avLst/>
            </a:prstGeom>
          </p:spPr>
        </p:pic>
        <p:grpSp>
          <p:nvGrpSpPr>
            <p:cNvPr id="18" name="组合 17"/>
            <p:cNvGrpSpPr/>
            <p:nvPr/>
          </p:nvGrpSpPr>
          <p:grpSpPr>
            <a:xfrm>
              <a:off x="810683" y="1320798"/>
              <a:ext cx="6411519" cy="1614313"/>
              <a:chOff x="810683" y="1320798"/>
              <a:chExt cx="6411519" cy="1614313"/>
            </a:xfrm>
          </p:grpSpPr>
          <p:sp>
            <p:nvSpPr>
              <p:cNvPr id="19" name="矩形 18"/>
              <p:cNvSpPr/>
              <p:nvPr/>
            </p:nvSpPr>
            <p:spPr>
              <a:xfrm>
                <a:off x="993422" y="1320798"/>
                <a:ext cx="6228780" cy="16143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基础研究没有特定的应用目的或目标主要表现在，在进行研究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时对其成果的实际应用前景如何并不很清楚，或者虽然确知其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应用前景但并不知道达到应用目标的具体方法和技术途径。</a:t>
                </a:r>
                <a:endParaRPr lang="zh-CN" altLang="en-US" sz="1400" dirty="0"/>
              </a:p>
            </p:txBody>
          </p:sp>
          <p:sp>
            <p:nvSpPr>
              <p:cNvPr id="22" name="椭圆 21"/>
              <p:cNvSpPr/>
              <p:nvPr/>
            </p:nvSpPr>
            <p:spPr>
              <a:xfrm>
                <a:off x="810683" y="1941688"/>
                <a:ext cx="365478" cy="36547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1</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29" name="组合 28"/>
          <p:cNvGrpSpPr/>
          <p:nvPr/>
        </p:nvGrpSpPr>
        <p:grpSpPr>
          <a:xfrm>
            <a:off x="810683" y="4989685"/>
            <a:ext cx="10183669" cy="1614314"/>
            <a:chOff x="810683" y="4989685"/>
            <a:chExt cx="10183669" cy="1614314"/>
          </a:xfrm>
        </p:grpSpPr>
        <p:pic>
          <p:nvPicPr>
            <p:cNvPr id="17" name="图片 16"/>
            <p:cNvPicPr>
              <a:picLocks noChangeAspect="1"/>
            </p:cNvPicPr>
            <p:nvPr/>
          </p:nvPicPr>
          <p:blipFill rotWithShape="1">
            <a:blip r:embed="rId5" cstate="print">
              <a:grayscl/>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rcRect b="27428"/>
            <a:stretch/>
          </p:blipFill>
          <p:spPr>
            <a:xfrm>
              <a:off x="7222202" y="4989686"/>
              <a:ext cx="3772150" cy="1614313"/>
            </a:xfrm>
            <a:prstGeom prst="rect">
              <a:avLst/>
            </a:prstGeom>
          </p:spPr>
        </p:pic>
        <p:grpSp>
          <p:nvGrpSpPr>
            <p:cNvPr id="24" name="组合 23"/>
            <p:cNvGrpSpPr/>
            <p:nvPr/>
          </p:nvGrpSpPr>
          <p:grpSpPr>
            <a:xfrm>
              <a:off x="810683" y="4989685"/>
              <a:ext cx="6411519" cy="1614313"/>
              <a:chOff x="810683" y="4989685"/>
              <a:chExt cx="6411519" cy="1614313"/>
            </a:xfrm>
          </p:grpSpPr>
          <p:sp>
            <p:nvSpPr>
              <p:cNvPr id="20" name="矩形 19"/>
              <p:cNvSpPr/>
              <p:nvPr/>
            </p:nvSpPr>
            <p:spPr>
              <a:xfrm>
                <a:off x="993422" y="4989685"/>
                <a:ext cx="6228780" cy="16143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基础研究没有特定的应用目的或目标主要表现在，在进行研究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时对其成果的实际应用前景如何并不很清楚，或者虽然确知其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应用前景但并不知道达到应用目标的具体方法和技术途径。</a:t>
                </a:r>
                <a:endParaRPr lang="zh-CN" altLang="en-US" sz="1400" dirty="0"/>
              </a:p>
            </p:txBody>
          </p:sp>
          <p:sp>
            <p:nvSpPr>
              <p:cNvPr id="25" name="椭圆 24"/>
              <p:cNvSpPr/>
              <p:nvPr/>
            </p:nvSpPr>
            <p:spPr>
              <a:xfrm>
                <a:off x="810683" y="5614102"/>
                <a:ext cx="365478" cy="36547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3</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28" name="组合 27"/>
          <p:cNvGrpSpPr/>
          <p:nvPr/>
        </p:nvGrpSpPr>
        <p:grpSpPr>
          <a:xfrm>
            <a:off x="780344" y="3155242"/>
            <a:ext cx="10214008" cy="1614313"/>
            <a:chOff x="780344" y="3155242"/>
            <a:chExt cx="10214008" cy="1614313"/>
          </a:xfrm>
        </p:grpSpPr>
        <p:pic>
          <p:nvPicPr>
            <p:cNvPr id="16" name="图片 15"/>
            <p:cNvPicPr>
              <a:picLocks noChangeAspect="1"/>
            </p:cNvPicPr>
            <p:nvPr/>
          </p:nvPicPr>
          <p:blipFill rotWithShape="1">
            <a:blip r:embed="rId5" cstate="print">
              <a:grayscl/>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rcRect b="27428"/>
            <a:stretch/>
          </p:blipFill>
          <p:spPr>
            <a:xfrm>
              <a:off x="7222202" y="3155242"/>
              <a:ext cx="3772150" cy="1614313"/>
            </a:xfrm>
            <a:prstGeom prst="rect">
              <a:avLst/>
            </a:prstGeom>
          </p:spPr>
        </p:pic>
        <p:grpSp>
          <p:nvGrpSpPr>
            <p:cNvPr id="23" name="组合 22"/>
            <p:cNvGrpSpPr/>
            <p:nvPr/>
          </p:nvGrpSpPr>
          <p:grpSpPr>
            <a:xfrm>
              <a:off x="780344" y="3155242"/>
              <a:ext cx="6441858" cy="1614313"/>
              <a:chOff x="780344" y="3155242"/>
              <a:chExt cx="6441858" cy="1614313"/>
            </a:xfrm>
          </p:grpSpPr>
          <p:sp>
            <p:nvSpPr>
              <p:cNvPr id="21" name="矩形 20"/>
              <p:cNvSpPr/>
              <p:nvPr/>
            </p:nvSpPr>
            <p:spPr>
              <a:xfrm>
                <a:off x="993422" y="3155242"/>
                <a:ext cx="6228780" cy="16143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基础研究没有特定的应用目的或目标主要表现在，在进行研究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时对其成果的实际应用前景如何并不很清楚，或者虽然确知其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bg2">
                        <a:lumMod val="50000"/>
                      </a:schemeClr>
                    </a:solidFill>
                    <a:latin typeface="微软雅黑" panose="020B0503020204020204" pitchFamily="34" charset="-122"/>
                    <a:ea typeface="微软雅黑" panose="020B0503020204020204" pitchFamily="34" charset="-122"/>
                  </a:rPr>
                  <a:t>应用前景但并不知道达到应用目标的具体方法和技术途径。</a:t>
                </a:r>
                <a:endParaRPr lang="zh-CN" altLang="en-US" sz="1400" dirty="0"/>
              </a:p>
            </p:txBody>
          </p:sp>
          <p:sp>
            <p:nvSpPr>
              <p:cNvPr id="26" name="椭圆 25"/>
              <p:cNvSpPr/>
              <p:nvPr/>
            </p:nvSpPr>
            <p:spPr>
              <a:xfrm>
                <a:off x="780344" y="3779659"/>
                <a:ext cx="365478" cy="36547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894864713"/>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250" fill="hold"/>
                                        <p:tgtEl>
                                          <p:spTgt spid="15"/>
                                        </p:tgtEl>
                                        <p:attrNameLst>
                                          <p:attrName>ppt_w</p:attrName>
                                        </p:attrNameLst>
                                      </p:cBhvr>
                                      <p:tavLst>
                                        <p:tav tm="0">
                                          <p:val>
                                            <p:strVal val="#ppt_w+.3"/>
                                          </p:val>
                                        </p:tav>
                                        <p:tav tm="100000">
                                          <p:val>
                                            <p:strVal val="#ppt_w"/>
                                          </p:val>
                                        </p:tav>
                                      </p:tavLst>
                                    </p:anim>
                                    <p:anim calcmode="lin" valueType="num">
                                      <p:cBhvr>
                                        <p:cTn id="8" dur="1250" fill="hold"/>
                                        <p:tgtEl>
                                          <p:spTgt spid="15"/>
                                        </p:tgtEl>
                                        <p:attrNameLst>
                                          <p:attrName>ppt_h</p:attrName>
                                        </p:attrNameLst>
                                      </p:cBhvr>
                                      <p:tavLst>
                                        <p:tav tm="0">
                                          <p:val>
                                            <p:strVal val="#ppt_h"/>
                                          </p:val>
                                        </p:tav>
                                        <p:tav tm="100000">
                                          <p:val>
                                            <p:strVal val="#ppt_h"/>
                                          </p:val>
                                        </p:tav>
                                      </p:tavLst>
                                    </p:anim>
                                    <p:animEffect transition="in" filter="fade">
                                      <p:cBhvr>
                                        <p:cTn id="9" dur="1250"/>
                                        <p:tgtEl>
                                          <p:spTgt spid="15"/>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750"/>
                            </p:stCondLst>
                            <p:childTnLst>
                              <p:par>
                                <p:cTn id="15" presetID="17" presetClass="entr" presetSubtype="2" fill="hold" nodeType="afterEffect">
                                  <p:stCondLst>
                                    <p:cond delay="50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500" fill="hold"/>
                                        <p:tgtEl>
                                          <p:spTgt spid="27"/>
                                        </p:tgtEl>
                                        <p:attrNameLst>
                                          <p:attrName>ppt_x</p:attrName>
                                        </p:attrNameLst>
                                      </p:cBhvr>
                                      <p:tavLst>
                                        <p:tav tm="0">
                                          <p:val>
                                            <p:strVal val="#ppt_x+#ppt_w/2"/>
                                          </p:val>
                                        </p:tav>
                                        <p:tav tm="100000">
                                          <p:val>
                                            <p:strVal val="#ppt_x"/>
                                          </p:val>
                                        </p:tav>
                                      </p:tavLst>
                                    </p:anim>
                                    <p:anim calcmode="lin" valueType="num">
                                      <p:cBhvr>
                                        <p:cTn id="18" dur="1500" fill="hold"/>
                                        <p:tgtEl>
                                          <p:spTgt spid="27"/>
                                        </p:tgtEl>
                                        <p:attrNameLst>
                                          <p:attrName>ppt_y</p:attrName>
                                        </p:attrNameLst>
                                      </p:cBhvr>
                                      <p:tavLst>
                                        <p:tav tm="0">
                                          <p:val>
                                            <p:strVal val="#ppt_y"/>
                                          </p:val>
                                        </p:tav>
                                        <p:tav tm="100000">
                                          <p:val>
                                            <p:strVal val="#ppt_y"/>
                                          </p:val>
                                        </p:tav>
                                      </p:tavLst>
                                    </p:anim>
                                    <p:anim calcmode="lin" valueType="num">
                                      <p:cBhvr>
                                        <p:cTn id="19" dur="1500" fill="hold"/>
                                        <p:tgtEl>
                                          <p:spTgt spid="27"/>
                                        </p:tgtEl>
                                        <p:attrNameLst>
                                          <p:attrName>ppt_w</p:attrName>
                                        </p:attrNameLst>
                                      </p:cBhvr>
                                      <p:tavLst>
                                        <p:tav tm="0">
                                          <p:val>
                                            <p:fltVal val="0"/>
                                          </p:val>
                                        </p:tav>
                                        <p:tav tm="100000">
                                          <p:val>
                                            <p:strVal val="#ppt_w"/>
                                          </p:val>
                                        </p:tav>
                                      </p:tavLst>
                                    </p:anim>
                                    <p:anim calcmode="lin" valueType="num">
                                      <p:cBhvr>
                                        <p:cTn id="20" dur="1500" fill="hold"/>
                                        <p:tgtEl>
                                          <p:spTgt spid="27"/>
                                        </p:tgtEl>
                                        <p:attrNameLst>
                                          <p:attrName>ppt_h</p:attrName>
                                        </p:attrNameLst>
                                      </p:cBhvr>
                                      <p:tavLst>
                                        <p:tav tm="0">
                                          <p:val>
                                            <p:strVal val="#ppt_h"/>
                                          </p:val>
                                        </p:tav>
                                        <p:tav tm="100000">
                                          <p:val>
                                            <p:strVal val="#ppt_h"/>
                                          </p:val>
                                        </p:tav>
                                      </p:tavLst>
                                    </p:anim>
                                  </p:childTnLst>
                                </p:cTn>
                              </p:par>
                            </p:childTnLst>
                          </p:cTn>
                        </p:par>
                        <p:par>
                          <p:cTn id="21" fill="hold">
                            <p:stCondLst>
                              <p:cond delay="3750"/>
                            </p:stCondLst>
                            <p:childTnLst>
                              <p:par>
                                <p:cTn id="22" presetID="17" presetClass="entr" presetSubtype="2" fill="hold" nodeType="afterEffect">
                                  <p:stCondLst>
                                    <p:cond delay="500"/>
                                  </p:stCondLst>
                                  <p:childTnLst>
                                    <p:set>
                                      <p:cBhvr>
                                        <p:cTn id="23" dur="1" fill="hold">
                                          <p:stCondLst>
                                            <p:cond delay="0"/>
                                          </p:stCondLst>
                                        </p:cTn>
                                        <p:tgtEl>
                                          <p:spTgt spid="28"/>
                                        </p:tgtEl>
                                        <p:attrNameLst>
                                          <p:attrName>style.visibility</p:attrName>
                                        </p:attrNameLst>
                                      </p:cBhvr>
                                      <p:to>
                                        <p:strVal val="visible"/>
                                      </p:to>
                                    </p:set>
                                    <p:anim calcmode="lin" valueType="num">
                                      <p:cBhvr>
                                        <p:cTn id="24" dur="1500" fill="hold"/>
                                        <p:tgtEl>
                                          <p:spTgt spid="28"/>
                                        </p:tgtEl>
                                        <p:attrNameLst>
                                          <p:attrName>ppt_x</p:attrName>
                                        </p:attrNameLst>
                                      </p:cBhvr>
                                      <p:tavLst>
                                        <p:tav tm="0">
                                          <p:val>
                                            <p:strVal val="#ppt_x+#ppt_w/2"/>
                                          </p:val>
                                        </p:tav>
                                        <p:tav tm="100000">
                                          <p:val>
                                            <p:strVal val="#ppt_x"/>
                                          </p:val>
                                        </p:tav>
                                      </p:tavLst>
                                    </p:anim>
                                    <p:anim calcmode="lin" valueType="num">
                                      <p:cBhvr>
                                        <p:cTn id="25" dur="1500" fill="hold"/>
                                        <p:tgtEl>
                                          <p:spTgt spid="28"/>
                                        </p:tgtEl>
                                        <p:attrNameLst>
                                          <p:attrName>ppt_y</p:attrName>
                                        </p:attrNameLst>
                                      </p:cBhvr>
                                      <p:tavLst>
                                        <p:tav tm="0">
                                          <p:val>
                                            <p:strVal val="#ppt_y"/>
                                          </p:val>
                                        </p:tav>
                                        <p:tav tm="100000">
                                          <p:val>
                                            <p:strVal val="#ppt_y"/>
                                          </p:val>
                                        </p:tav>
                                      </p:tavLst>
                                    </p:anim>
                                    <p:anim calcmode="lin" valueType="num">
                                      <p:cBhvr>
                                        <p:cTn id="26" dur="1500" fill="hold"/>
                                        <p:tgtEl>
                                          <p:spTgt spid="28"/>
                                        </p:tgtEl>
                                        <p:attrNameLst>
                                          <p:attrName>ppt_w</p:attrName>
                                        </p:attrNameLst>
                                      </p:cBhvr>
                                      <p:tavLst>
                                        <p:tav tm="0">
                                          <p:val>
                                            <p:fltVal val="0"/>
                                          </p:val>
                                        </p:tav>
                                        <p:tav tm="100000">
                                          <p:val>
                                            <p:strVal val="#ppt_w"/>
                                          </p:val>
                                        </p:tav>
                                      </p:tavLst>
                                    </p:anim>
                                    <p:anim calcmode="lin" valueType="num">
                                      <p:cBhvr>
                                        <p:cTn id="27" dur="1500" fill="hold"/>
                                        <p:tgtEl>
                                          <p:spTgt spid="28"/>
                                        </p:tgtEl>
                                        <p:attrNameLst>
                                          <p:attrName>ppt_h</p:attrName>
                                        </p:attrNameLst>
                                      </p:cBhvr>
                                      <p:tavLst>
                                        <p:tav tm="0">
                                          <p:val>
                                            <p:strVal val="#ppt_h"/>
                                          </p:val>
                                        </p:tav>
                                        <p:tav tm="100000">
                                          <p:val>
                                            <p:strVal val="#ppt_h"/>
                                          </p:val>
                                        </p:tav>
                                      </p:tavLst>
                                    </p:anim>
                                  </p:childTnLst>
                                </p:cTn>
                              </p:par>
                            </p:childTnLst>
                          </p:cTn>
                        </p:par>
                        <p:par>
                          <p:cTn id="28" fill="hold">
                            <p:stCondLst>
                              <p:cond delay="5750"/>
                            </p:stCondLst>
                            <p:childTnLst>
                              <p:par>
                                <p:cTn id="29" presetID="17" presetClass="entr" presetSubtype="2" fill="hold" nodeType="afterEffect">
                                  <p:stCondLst>
                                    <p:cond delay="500"/>
                                  </p:stCondLst>
                                  <p:childTnLst>
                                    <p:set>
                                      <p:cBhvr>
                                        <p:cTn id="30" dur="1" fill="hold">
                                          <p:stCondLst>
                                            <p:cond delay="0"/>
                                          </p:stCondLst>
                                        </p:cTn>
                                        <p:tgtEl>
                                          <p:spTgt spid="29"/>
                                        </p:tgtEl>
                                        <p:attrNameLst>
                                          <p:attrName>style.visibility</p:attrName>
                                        </p:attrNameLst>
                                      </p:cBhvr>
                                      <p:to>
                                        <p:strVal val="visible"/>
                                      </p:to>
                                    </p:set>
                                    <p:anim calcmode="lin" valueType="num">
                                      <p:cBhvr>
                                        <p:cTn id="31" dur="1500" fill="hold"/>
                                        <p:tgtEl>
                                          <p:spTgt spid="29"/>
                                        </p:tgtEl>
                                        <p:attrNameLst>
                                          <p:attrName>ppt_x</p:attrName>
                                        </p:attrNameLst>
                                      </p:cBhvr>
                                      <p:tavLst>
                                        <p:tav tm="0">
                                          <p:val>
                                            <p:strVal val="#ppt_x+#ppt_w/2"/>
                                          </p:val>
                                        </p:tav>
                                        <p:tav tm="100000">
                                          <p:val>
                                            <p:strVal val="#ppt_x"/>
                                          </p:val>
                                        </p:tav>
                                      </p:tavLst>
                                    </p:anim>
                                    <p:anim calcmode="lin" valueType="num">
                                      <p:cBhvr>
                                        <p:cTn id="32" dur="1500" fill="hold"/>
                                        <p:tgtEl>
                                          <p:spTgt spid="29"/>
                                        </p:tgtEl>
                                        <p:attrNameLst>
                                          <p:attrName>ppt_y</p:attrName>
                                        </p:attrNameLst>
                                      </p:cBhvr>
                                      <p:tavLst>
                                        <p:tav tm="0">
                                          <p:val>
                                            <p:strVal val="#ppt_y"/>
                                          </p:val>
                                        </p:tav>
                                        <p:tav tm="100000">
                                          <p:val>
                                            <p:strVal val="#ppt_y"/>
                                          </p:val>
                                        </p:tav>
                                      </p:tavLst>
                                    </p:anim>
                                    <p:anim calcmode="lin" valueType="num">
                                      <p:cBhvr>
                                        <p:cTn id="33" dur="1500" fill="hold"/>
                                        <p:tgtEl>
                                          <p:spTgt spid="29"/>
                                        </p:tgtEl>
                                        <p:attrNameLst>
                                          <p:attrName>ppt_w</p:attrName>
                                        </p:attrNameLst>
                                      </p:cBhvr>
                                      <p:tavLst>
                                        <p:tav tm="0">
                                          <p:val>
                                            <p:fltVal val="0"/>
                                          </p:val>
                                        </p:tav>
                                        <p:tav tm="100000">
                                          <p:val>
                                            <p:strVal val="#ppt_w"/>
                                          </p:val>
                                        </p:tav>
                                      </p:tavLst>
                                    </p:anim>
                                    <p:anim calcmode="lin" valueType="num">
                                      <p:cBhvr>
                                        <p:cTn id="34" dur="1500" fill="hold"/>
                                        <p:tgtEl>
                                          <p:spTgt spid="2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运用研究</a:t>
            </a:r>
          </a:p>
        </p:txBody>
      </p:sp>
      <p:pic>
        <p:nvPicPr>
          <p:cNvPr id="14" name="图片 13"/>
          <p:cNvPicPr>
            <a:picLocks noChangeAspect="1"/>
          </p:cNvPicPr>
          <p:nvPr/>
        </p:nvPicPr>
        <p:blipFill rotWithShape="1">
          <a:blip r:embed="rId3">
            <a:extLst>
              <a:ext uri="{28A0092B-C50C-407E-A947-70E740481C1C}">
                <a14:useLocalDpi xmlns:a14="http://schemas.microsoft.com/office/drawing/2010/main" val="0"/>
              </a:ext>
            </a:extLst>
          </a:blip>
          <a:srcRect r="22289"/>
          <a:stretch/>
        </p:blipFill>
        <p:spPr>
          <a:xfrm>
            <a:off x="999102" y="2101532"/>
            <a:ext cx="3695601" cy="3173779"/>
          </a:xfrm>
          <a:prstGeom prst="hexagon">
            <a:avLst/>
          </a:prstGeom>
        </p:spPr>
      </p:pic>
      <p:sp>
        <p:nvSpPr>
          <p:cNvPr id="15" name="六边形 14"/>
          <p:cNvSpPr/>
          <p:nvPr/>
        </p:nvSpPr>
        <p:spPr>
          <a:xfrm>
            <a:off x="4082716" y="4614902"/>
            <a:ext cx="1546456" cy="1354953"/>
          </a:xfrm>
          <a:prstGeom prst="hexagon">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0" y="3751483"/>
            <a:ext cx="1233004" cy="1657027"/>
          </a:xfrm>
          <a:custGeom>
            <a:avLst/>
            <a:gdLst>
              <a:gd name="connsiteX0" fmla="*/ 0 w 1233004"/>
              <a:gd name="connsiteY0" fmla="*/ 0 h 1657027"/>
              <a:gd name="connsiteX1" fmla="*/ 818747 w 1233004"/>
              <a:gd name="connsiteY1" fmla="*/ 0 h 1657027"/>
              <a:gd name="connsiteX2" fmla="*/ 1233004 w 1233004"/>
              <a:gd name="connsiteY2" fmla="*/ 828514 h 1657027"/>
              <a:gd name="connsiteX3" fmla="*/ 818747 w 1233004"/>
              <a:gd name="connsiteY3" fmla="*/ 1657027 h 1657027"/>
              <a:gd name="connsiteX4" fmla="*/ 0 w 1233004"/>
              <a:gd name="connsiteY4" fmla="*/ 1657027 h 1657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004" h="1657027">
                <a:moveTo>
                  <a:pt x="0" y="0"/>
                </a:moveTo>
                <a:lnTo>
                  <a:pt x="818747" y="0"/>
                </a:lnTo>
                <a:lnTo>
                  <a:pt x="1233004" y="828514"/>
                </a:lnTo>
                <a:lnTo>
                  <a:pt x="818747" y="1657027"/>
                </a:lnTo>
                <a:lnTo>
                  <a:pt x="0" y="165702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六边形 16"/>
          <p:cNvSpPr/>
          <p:nvPr/>
        </p:nvSpPr>
        <p:spPr>
          <a:xfrm>
            <a:off x="737295" y="1734271"/>
            <a:ext cx="886317" cy="776561"/>
          </a:xfrm>
          <a:prstGeom prst="hexagon">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六边形 17"/>
          <p:cNvSpPr/>
          <p:nvPr/>
        </p:nvSpPr>
        <p:spPr>
          <a:xfrm>
            <a:off x="4631639" y="2761940"/>
            <a:ext cx="1022530" cy="895907"/>
          </a:xfrm>
          <a:prstGeom prst="hexag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936177" y="931137"/>
            <a:ext cx="1918084" cy="1680562"/>
            <a:chOff x="3936177" y="931137"/>
            <a:chExt cx="1918084" cy="1680562"/>
          </a:xfrm>
        </p:grpSpPr>
        <p:sp>
          <p:nvSpPr>
            <p:cNvPr id="20" name="六边形 19"/>
            <p:cNvSpPr/>
            <p:nvPr/>
          </p:nvSpPr>
          <p:spPr>
            <a:xfrm>
              <a:off x="3936177" y="931137"/>
              <a:ext cx="1918084" cy="1680562"/>
            </a:xfrm>
            <a:prstGeom prst="hexag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82814" y="931137"/>
              <a:ext cx="1040524" cy="168056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620397" y="3445714"/>
            <a:ext cx="554020" cy="485415"/>
            <a:chOff x="5620397" y="3445714"/>
            <a:chExt cx="554020" cy="485415"/>
          </a:xfrm>
        </p:grpSpPr>
        <p:sp>
          <p:nvSpPr>
            <p:cNvPr id="19" name="六边形 18"/>
            <p:cNvSpPr/>
            <p:nvPr/>
          </p:nvSpPr>
          <p:spPr>
            <a:xfrm>
              <a:off x="5620397" y="3445714"/>
              <a:ext cx="554020" cy="485414"/>
            </a:xfrm>
            <a:prstGeom prst="hexagon">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719194" y="3445715"/>
              <a:ext cx="334766" cy="4854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6942067" y="3445714"/>
            <a:ext cx="4134465" cy="3170099"/>
          </a:xfrm>
          <a:prstGeom prst="rect">
            <a:avLst/>
          </a:prstGeom>
          <a:noFill/>
        </p:spPr>
        <p:txBody>
          <a:bodyPr wrap="none" rtlCol="0">
            <a:spAutoFit/>
          </a:bodyPr>
          <a:lstStyle/>
          <a:p>
            <a:pPr algn="just"/>
            <a:r>
              <a:rPr lang="zh-CN" altLang="en-US" sz="1600" b="1" dirty="0">
                <a:solidFill>
                  <a:srgbClr val="2F5597"/>
                </a:solidFill>
                <a:latin typeface="微软雅黑" panose="020B0503020204020204" pitchFamily="34" charset="-122"/>
                <a:ea typeface="微软雅黑" panose="020B0503020204020204" pitchFamily="34" charset="-122"/>
              </a:rPr>
              <a:t>添加标题</a:t>
            </a:r>
            <a:endParaRPr lang="en-US" altLang="zh-CN" sz="1600" b="1" dirty="0">
              <a:solidFill>
                <a:srgbClr val="2F5597"/>
              </a:solidFill>
              <a:latin typeface="微软雅黑" panose="020B0503020204020204" pitchFamily="34" charset="-122"/>
              <a:ea typeface="微软雅黑" panose="020B0503020204020204" pitchFamily="34" charset="-122"/>
            </a:endParaRPr>
          </a:p>
          <a:p>
            <a:pPr algn="just"/>
            <a:endParaRPr lang="en-US" altLang="zh-CN" sz="1600" b="1"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基础研究没有特定的应用目的或目标主要表现在，</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在进行研究时对其成果的实际应用前景如何并不很</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清楚，或者虽然确知其应用前景但并不知道达到应</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用目标的具体方法和技术途径。应用研究的特定应</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用目的不外乎二类：或是发展基础研究成果确定其</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可能用途，或是为达到具体的、预定的目标确定应</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采取的新的方法和途径。应用研究虽然也是为了获</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得科学技术知识，但是，这种新知识是在开辟新的</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应用途径的基础上获得的，是对现有知识的扩展，</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为解决实际问题提供科学依据，对应用具有直接影</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响。基础研究获取的知识必须经过应用研究才能发</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展为实际运用的形式。</a:t>
            </a:r>
          </a:p>
        </p:txBody>
      </p:sp>
    </p:spTree>
    <p:extLst>
      <p:ext uri="{BB962C8B-B14F-4D97-AF65-F5344CB8AC3E}">
        <p14:creationId xmlns:p14="http://schemas.microsoft.com/office/powerpoint/2010/main" val="128587109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250" fill="hold"/>
                                        <p:tgtEl>
                                          <p:spTgt spid="16"/>
                                        </p:tgtEl>
                                        <p:attrNameLst>
                                          <p:attrName>ppt_w</p:attrName>
                                        </p:attrNameLst>
                                      </p:cBhvr>
                                      <p:tavLst>
                                        <p:tav tm="0">
                                          <p:val>
                                            <p:strVal val="#ppt_w+.3"/>
                                          </p:val>
                                        </p:tav>
                                        <p:tav tm="100000">
                                          <p:val>
                                            <p:strVal val="#ppt_w"/>
                                          </p:val>
                                        </p:tav>
                                      </p:tavLst>
                                    </p:anim>
                                    <p:anim calcmode="lin" valueType="num">
                                      <p:cBhvr>
                                        <p:cTn id="8" dur="1250" fill="hold"/>
                                        <p:tgtEl>
                                          <p:spTgt spid="16"/>
                                        </p:tgtEl>
                                        <p:attrNameLst>
                                          <p:attrName>ppt_h</p:attrName>
                                        </p:attrNameLst>
                                      </p:cBhvr>
                                      <p:tavLst>
                                        <p:tav tm="0">
                                          <p:val>
                                            <p:strVal val="#ppt_h"/>
                                          </p:val>
                                        </p:tav>
                                        <p:tav tm="100000">
                                          <p:val>
                                            <p:strVal val="#ppt_h"/>
                                          </p:val>
                                        </p:tav>
                                      </p:tavLst>
                                    </p:anim>
                                    <p:animEffect transition="in" filter="fade">
                                      <p:cBhvr>
                                        <p:cTn id="9" dur="1250"/>
                                        <p:tgtEl>
                                          <p:spTgt spid="16"/>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750"/>
                            </p:stCondLst>
                            <p:childTnLst>
                              <p:par>
                                <p:cTn id="15" presetID="9" presetClass="entr" presetSubtype="0" fill="hold" grpId="0" nodeType="after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750"/>
                                        <p:tgtEl>
                                          <p:spTgt spid="17"/>
                                        </p:tgtEl>
                                      </p:cBhvr>
                                    </p:animEffect>
                                  </p:childTnLst>
                                </p:cTn>
                              </p:par>
                            </p:childTnLst>
                          </p:cTn>
                        </p:par>
                        <p:par>
                          <p:cTn id="18" fill="hold">
                            <p:stCondLst>
                              <p:cond delay="2750"/>
                            </p:stCondLst>
                            <p:childTnLst>
                              <p:par>
                                <p:cTn id="19" presetID="9" presetClass="entr" presetSubtype="0" fill="hold" grpId="0" nodeType="afterEffect">
                                  <p:stCondLst>
                                    <p:cond delay="250"/>
                                  </p:stCondLst>
                                  <p:childTnLst>
                                    <p:set>
                                      <p:cBhvr>
                                        <p:cTn id="20" dur="1" fill="hold">
                                          <p:stCondLst>
                                            <p:cond delay="0"/>
                                          </p:stCondLst>
                                        </p:cTn>
                                        <p:tgtEl>
                                          <p:spTgt spid="18"/>
                                        </p:tgtEl>
                                        <p:attrNameLst>
                                          <p:attrName>style.visibility</p:attrName>
                                        </p:attrNameLst>
                                      </p:cBhvr>
                                      <p:to>
                                        <p:strVal val="visible"/>
                                      </p:to>
                                    </p:set>
                                    <p:animEffect transition="in" filter="dissolve">
                                      <p:cBhvr>
                                        <p:cTn id="21" dur="750"/>
                                        <p:tgtEl>
                                          <p:spTgt spid="18"/>
                                        </p:tgtEl>
                                      </p:cBhvr>
                                    </p:animEffect>
                                  </p:childTnLst>
                                </p:cTn>
                              </p:par>
                            </p:childTnLst>
                          </p:cTn>
                        </p:par>
                        <p:par>
                          <p:cTn id="22" fill="hold">
                            <p:stCondLst>
                              <p:cond delay="3750"/>
                            </p:stCondLst>
                            <p:childTnLst>
                              <p:par>
                                <p:cTn id="23" presetID="9" presetClass="entr" presetSubtype="0" fill="hold" nodeType="afterEffect">
                                  <p:stCondLst>
                                    <p:cond delay="250"/>
                                  </p:stCondLst>
                                  <p:childTnLst>
                                    <p:set>
                                      <p:cBhvr>
                                        <p:cTn id="24" dur="1" fill="hold">
                                          <p:stCondLst>
                                            <p:cond delay="0"/>
                                          </p:stCondLst>
                                        </p:cTn>
                                        <p:tgtEl>
                                          <p:spTgt spid="22"/>
                                        </p:tgtEl>
                                        <p:attrNameLst>
                                          <p:attrName>style.visibility</p:attrName>
                                        </p:attrNameLst>
                                      </p:cBhvr>
                                      <p:to>
                                        <p:strVal val="visible"/>
                                      </p:to>
                                    </p:set>
                                    <p:animEffect transition="in" filter="dissolve">
                                      <p:cBhvr>
                                        <p:cTn id="25" dur="750"/>
                                        <p:tgtEl>
                                          <p:spTgt spid="22"/>
                                        </p:tgtEl>
                                      </p:cBhvr>
                                    </p:animEffect>
                                  </p:childTnLst>
                                </p:cTn>
                              </p:par>
                            </p:childTnLst>
                          </p:cTn>
                        </p:par>
                        <p:par>
                          <p:cTn id="26" fill="hold">
                            <p:stCondLst>
                              <p:cond delay="4750"/>
                            </p:stCondLst>
                            <p:childTnLst>
                              <p:par>
                                <p:cTn id="27" presetID="9" presetClass="entr" presetSubtype="0" fill="hold" grpId="0" nodeType="afterEffect">
                                  <p:stCondLst>
                                    <p:cond delay="250"/>
                                  </p:stCondLst>
                                  <p:childTnLst>
                                    <p:set>
                                      <p:cBhvr>
                                        <p:cTn id="28" dur="1" fill="hold">
                                          <p:stCondLst>
                                            <p:cond delay="0"/>
                                          </p:stCondLst>
                                        </p:cTn>
                                        <p:tgtEl>
                                          <p:spTgt spid="23"/>
                                        </p:tgtEl>
                                        <p:attrNameLst>
                                          <p:attrName>style.visibility</p:attrName>
                                        </p:attrNameLst>
                                      </p:cBhvr>
                                      <p:to>
                                        <p:strVal val="visible"/>
                                      </p:to>
                                    </p:set>
                                    <p:animEffect transition="in" filter="dissolve">
                                      <p:cBhvr>
                                        <p:cTn id="29" dur="750"/>
                                        <p:tgtEl>
                                          <p:spTgt spid="23"/>
                                        </p:tgtEl>
                                      </p:cBhvr>
                                    </p:animEffect>
                                  </p:childTnLst>
                                </p:cTn>
                              </p:par>
                            </p:childTnLst>
                          </p:cTn>
                        </p:par>
                        <p:par>
                          <p:cTn id="30" fill="hold">
                            <p:stCondLst>
                              <p:cond delay="5750"/>
                            </p:stCondLst>
                            <p:childTnLst>
                              <p:par>
                                <p:cTn id="31" presetID="9" presetClass="entr" presetSubtype="0" fill="hold" grpId="0" nodeType="afterEffect">
                                  <p:stCondLst>
                                    <p:cond delay="250"/>
                                  </p:stCondLst>
                                  <p:childTnLst>
                                    <p:set>
                                      <p:cBhvr>
                                        <p:cTn id="32" dur="1" fill="hold">
                                          <p:stCondLst>
                                            <p:cond delay="0"/>
                                          </p:stCondLst>
                                        </p:cTn>
                                        <p:tgtEl>
                                          <p:spTgt spid="15"/>
                                        </p:tgtEl>
                                        <p:attrNameLst>
                                          <p:attrName>style.visibility</p:attrName>
                                        </p:attrNameLst>
                                      </p:cBhvr>
                                      <p:to>
                                        <p:strVal val="visible"/>
                                      </p:to>
                                    </p:set>
                                    <p:animEffect transition="in" filter="dissolve">
                                      <p:cBhvr>
                                        <p:cTn id="33" dur="750"/>
                                        <p:tgtEl>
                                          <p:spTgt spid="15"/>
                                        </p:tgtEl>
                                      </p:cBhvr>
                                    </p:animEffect>
                                  </p:childTnLst>
                                </p:cTn>
                              </p:par>
                            </p:childTnLst>
                          </p:cTn>
                        </p:par>
                        <p:par>
                          <p:cTn id="34" fill="hold">
                            <p:stCondLst>
                              <p:cond delay="6750"/>
                            </p:stCondLst>
                            <p:childTnLst>
                              <p:par>
                                <p:cTn id="35" presetID="9" presetClass="entr" presetSubtype="0" fill="hold" nodeType="afterEffect">
                                  <p:stCondLst>
                                    <p:cond delay="250"/>
                                  </p:stCondLst>
                                  <p:childTnLst>
                                    <p:set>
                                      <p:cBhvr>
                                        <p:cTn id="36" dur="1" fill="hold">
                                          <p:stCondLst>
                                            <p:cond delay="0"/>
                                          </p:stCondLst>
                                        </p:cTn>
                                        <p:tgtEl>
                                          <p:spTgt spid="21"/>
                                        </p:tgtEl>
                                        <p:attrNameLst>
                                          <p:attrName>style.visibility</p:attrName>
                                        </p:attrNameLst>
                                      </p:cBhvr>
                                      <p:to>
                                        <p:strVal val="visible"/>
                                      </p:to>
                                    </p:set>
                                    <p:animEffect transition="in" filter="dissolve">
                                      <p:cBhvr>
                                        <p:cTn id="37" dur="750"/>
                                        <p:tgtEl>
                                          <p:spTgt spid="21"/>
                                        </p:tgtEl>
                                      </p:cBhvr>
                                    </p:animEffect>
                                  </p:childTnLst>
                                </p:cTn>
                              </p:par>
                            </p:childTnLst>
                          </p:cTn>
                        </p:par>
                        <p:par>
                          <p:cTn id="38" fill="hold">
                            <p:stCondLst>
                              <p:cond delay="7750"/>
                            </p:stCondLst>
                            <p:childTnLst>
                              <p:par>
                                <p:cTn id="39" presetID="20" presetClass="entr" presetSubtype="0" fill="hold"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edge">
                                      <p:cBhvr>
                                        <p:cTn id="41" dur="2000"/>
                                        <p:tgtEl>
                                          <p:spTgt spid="14"/>
                                        </p:tgtEl>
                                      </p:cBhvr>
                                    </p:animEffect>
                                  </p:childTnLst>
                                </p:cTn>
                              </p:par>
                            </p:childTnLst>
                          </p:cTn>
                        </p:par>
                        <p:par>
                          <p:cTn id="42" fill="hold">
                            <p:stCondLst>
                              <p:cond delay="9750"/>
                            </p:stCondLst>
                            <p:childTnLst>
                              <p:par>
                                <p:cTn id="43" presetID="10" presetClass="entr" presetSubtype="0" fill="hold" grpId="0" nodeType="afterEffect">
                                  <p:stCondLst>
                                    <p:cond delay="50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7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P spid="23" grpId="0" animBg="1"/>
      <p:bldP spid="17" grpId="0" animBg="1"/>
      <p:bldP spid="18" grpId="0" animBg="1"/>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732742" cy="4708981"/>
            <a:chOff x="3125165" y="868100"/>
            <a:chExt cx="6732742" cy="4708981"/>
          </a:xfrm>
        </p:grpSpPr>
        <p:sp>
          <p:nvSpPr>
            <p:cNvPr id="4" name="文本框 3"/>
            <p:cNvSpPr txBox="1"/>
            <p:nvPr/>
          </p:nvSpPr>
          <p:spPr>
            <a:xfrm>
              <a:off x="3125165" y="868100"/>
              <a:ext cx="2324675"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5</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1EF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5174343" cy="1169551"/>
            </a:xfrm>
            <a:prstGeom prst="rect">
              <a:avLst/>
            </a:prstGeom>
            <a:noFill/>
          </p:spPr>
          <p:txBody>
            <a:bodyPr wrap="square" rtlCol="0">
              <a:spAutoFit/>
            </a:bodyPr>
            <a:lstStyle/>
            <a:p>
              <a:r>
                <a:rPr lang="zh-CN" altLang="en-US" sz="7000" spc="2000" dirty="0">
                  <a:solidFill>
                    <a:srgbClr val="2F5597"/>
                  </a:solidFill>
                  <a:latin typeface="汉仪菱心体简" panose="02010609000101010101" pitchFamily="49" charset="-122"/>
                  <a:ea typeface="汉仪菱心体简" panose="02010609000101010101" pitchFamily="49" charset="-122"/>
                </a:rPr>
                <a:t>总结展望</a:t>
              </a:r>
            </a:p>
          </p:txBody>
        </p:sp>
      </p:grpSp>
    </p:spTree>
    <p:extLst>
      <p:ext uri="{BB962C8B-B14F-4D97-AF65-F5344CB8AC3E}">
        <p14:creationId xmlns:p14="http://schemas.microsoft.com/office/powerpoint/2010/main" val="395412628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293919"/>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研究总结</a:t>
            </a:r>
          </a:p>
        </p:txBody>
      </p:sp>
      <p:sp>
        <p:nvSpPr>
          <p:cNvPr id="62" name="矩形 61"/>
          <p:cNvSpPr/>
          <p:nvPr/>
        </p:nvSpPr>
        <p:spPr>
          <a:xfrm>
            <a:off x="0" y="3656823"/>
            <a:ext cx="12192000" cy="3188208"/>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51104" y="1743456"/>
            <a:ext cx="3716549" cy="3716549"/>
            <a:chOff x="451104" y="1743456"/>
            <a:chExt cx="3716549" cy="3716549"/>
          </a:xfrm>
        </p:grpSpPr>
        <p:sp>
          <p:nvSpPr>
            <p:cNvPr id="63" name="椭圆 62"/>
            <p:cNvSpPr/>
            <p:nvPr/>
          </p:nvSpPr>
          <p:spPr>
            <a:xfrm>
              <a:off x="451104" y="1743456"/>
              <a:ext cx="3716549" cy="3716549"/>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616341" y="1877822"/>
              <a:ext cx="3386074" cy="3386074"/>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933805" y="2187946"/>
              <a:ext cx="2751143" cy="2751143"/>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785700" y="2047181"/>
              <a:ext cx="3047355" cy="3047355"/>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064423" y="2369711"/>
              <a:ext cx="2419233" cy="2419233"/>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1246188" y="2504077"/>
              <a:ext cx="2121936" cy="2121936"/>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1399277" y="2671448"/>
              <a:ext cx="1815757" cy="1815757"/>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5852479" y="2544097"/>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工作总结</a:t>
            </a:r>
          </a:p>
        </p:txBody>
      </p:sp>
      <p:sp>
        <p:nvSpPr>
          <p:cNvPr id="73" name="文本框 72"/>
          <p:cNvSpPr txBox="1"/>
          <p:nvPr/>
        </p:nvSpPr>
        <p:spPr>
          <a:xfrm>
            <a:off x="5852479" y="3787975"/>
            <a:ext cx="5876543" cy="3539430"/>
          </a:xfrm>
          <a:prstGeom prst="rect">
            <a:avLst/>
          </a:prstGeom>
          <a:noFill/>
        </p:spPr>
        <p:txBody>
          <a:bodyPr wrap="square" rtlCol="0">
            <a:spAutoFit/>
          </a:bodyPr>
          <a:lstStyle/>
          <a:p>
            <a:r>
              <a:rPr lang="en-US" altLang="zh-CN" sz="1400" spc="300" dirty="0">
                <a:solidFill>
                  <a:schemeClr val="bg1"/>
                </a:solidFill>
                <a:latin typeface="微软雅黑" panose="020B0503020204020204" pitchFamily="34" charset="-122"/>
                <a:ea typeface="微软雅黑" panose="020B0503020204020204" pitchFamily="34" charset="-122"/>
              </a:rPr>
              <a:t>     </a:t>
            </a:r>
            <a:r>
              <a:rPr lang="zh-CN" altLang="zh-CN" sz="1400" spc="300" dirty="0">
                <a:solidFill>
                  <a:schemeClr val="bg1"/>
                </a:solidFill>
                <a:latin typeface="微软雅黑" panose="020B0503020204020204" pitchFamily="34" charset="-122"/>
                <a:ea typeface="微软雅黑" panose="020B0503020204020204" pitchFamily="34" charset="-122"/>
              </a:rPr>
              <a:t>本次毕业设计运用了</a:t>
            </a:r>
            <a:r>
              <a:rPr lang="en-US" altLang="zh-CN" sz="1400" spc="300" dirty="0">
                <a:solidFill>
                  <a:schemeClr val="bg1"/>
                </a:solidFill>
                <a:latin typeface="微软雅黑" panose="020B0503020204020204" pitchFamily="34" charset="-122"/>
                <a:ea typeface="微软雅黑" panose="020B0503020204020204" pitchFamily="34" charset="-122"/>
              </a:rPr>
              <a:t>SSM</a:t>
            </a:r>
            <a:r>
              <a:rPr lang="zh-CN" altLang="zh-CN" sz="1400" spc="300" dirty="0">
                <a:solidFill>
                  <a:schemeClr val="bg1"/>
                </a:solidFill>
                <a:latin typeface="微软雅黑" panose="020B0503020204020204" pitchFamily="34" charset="-122"/>
                <a:ea typeface="微软雅黑" panose="020B0503020204020204" pitchFamily="34" charset="-122"/>
              </a:rPr>
              <a:t>框架和</a:t>
            </a:r>
            <a:r>
              <a:rPr lang="en-US" altLang="zh-CN" sz="1400" spc="300" dirty="0">
                <a:solidFill>
                  <a:schemeClr val="bg1"/>
                </a:solidFill>
                <a:latin typeface="微软雅黑" panose="020B0503020204020204" pitchFamily="34" charset="-122"/>
                <a:ea typeface="微软雅黑" panose="020B0503020204020204" pitchFamily="34" charset="-122"/>
              </a:rPr>
              <a:t>Maven</a:t>
            </a:r>
            <a:r>
              <a:rPr lang="zh-CN" altLang="zh-CN" sz="1400" spc="300" dirty="0">
                <a:solidFill>
                  <a:schemeClr val="bg1"/>
                </a:solidFill>
                <a:latin typeface="微软雅黑" panose="020B0503020204020204" pitchFamily="34" charset="-122"/>
                <a:ea typeface="微软雅黑" panose="020B0503020204020204" pitchFamily="34" charset="-122"/>
              </a:rPr>
              <a:t>管理工具来构建和管理二手商品交易系统，其中遇到最大的困难就是前期</a:t>
            </a:r>
            <a:r>
              <a:rPr lang="en-US" altLang="zh-CN" sz="1400" spc="300" dirty="0">
                <a:solidFill>
                  <a:schemeClr val="bg1"/>
                </a:solidFill>
                <a:latin typeface="微软雅黑" panose="020B0503020204020204" pitchFamily="34" charset="-122"/>
                <a:ea typeface="微软雅黑" panose="020B0503020204020204" pitchFamily="34" charset="-122"/>
              </a:rPr>
              <a:t>SSM</a:t>
            </a:r>
            <a:r>
              <a:rPr lang="zh-CN" altLang="zh-CN" sz="1400" spc="300" dirty="0">
                <a:solidFill>
                  <a:schemeClr val="bg1"/>
                </a:solidFill>
                <a:latin typeface="微软雅黑" panose="020B0503020204020204" pitchFamily="34" charset="-122"/>
                <a:ea typeface="微软雅黑" panose="020B0503020204020204" pitchFamily="34" charset="-122"/>
              </a:rPr>
              <a:t>框架环境的搭建，项目的构架，一开始着手这个项目时，对这种框架没有很深刻的认识，通过不断的查阅资料，咨询老师的意见后，对</a:t>
            </a:r>
            <a:r>
              <a:rPr lang="en-US" altLang="zh-CN" sz="1400" spc="300" dirty="0" err="1">
                <a:solidFill>
                  <a:schemeClr val="bg1"/>
                </a:solidFill>
                <a:latin typeface="微软雅黑" panose="020B0503020204020204" pitchFamily="34" charset="-122"/>
                <a:ea typeface="微软雅黑" panose="020B0503020204020204" pitchFamily="34" charset="-122"/>
              </a:rPr>
              <a:t>SSM+Maven</a:t>
            </a:r>
            <a:r>
              <a:rPr lang="zh-CN" altLang="zh-CN" sz="1400" spc="300" dirty="0">
                <a:solidFill>
                  <a:schemeClr val="bg1"/>
                </a:solidFill>
                <a:latin typeface="微软雅黑" panose="020B0503020204020204" pitchFamily="34" charset="-122"/>
                <a:ea typeface="微软雅黑" panose="020B0503020204020204" pitchFamily="34" charset="-122"/>
              </a:rPr>
              <a:t>有了初步的认识理解，开始慢慢的入门上道，另外，通过对这次需求的调查发现，二手物品交易市场需求还是挺大的，只要有需求市场，设计就是必要的。 </a:t>
            </a:r>
          </a:p>
          <a:p>
            <a:r>
              <a:rPr lang="en-US" altLang="zh-CN" sz="1400" spc="300" dirty="0">
                <a:solidFill>
                  <a:schemeClr val="bg1"/>
                </a:solidFill>
                <a:latin typeface="微软雅黑" panose="020B0503020204020204" pitchFamily="34" charset="-122"/>
                <a:ea typeface="微软雅黑" panose="020B0503020204020204" pitchFamily="34" charset="-122"/>
              </a:rPr>
              <a:t>     </a:t>
            </a:r>
            <a:r>
              <a:rPr lang="zh-CN" altLang="zh-CN" sz="1400" spc="300" dirty="0">
                <a:solidFill>
                  <a:schemeClr val="bg1"/>
                </a:solidFill>
                <a:latin typeface="微软雅黑" panose="020B0503020204020204" pitchFamily="34" charset="-122"/>
                <a:ea typeface="微软雅黑" panose="020B0503020204020204" pitchFamily="34" charset="-122"/>
              </a:rPr>
              <a:t>由于个人能力及经验的不足，时间有限，本次的开发网站相对来说是较为简单的一个网站，能满足的基本的一些需求，如发布商品，购买商品等，且页面简单直观，但在一些细节及功能上还有很大改进的空间，许多功能也未实现。由于市场的需求，此方向还可以进行更深入的开发，以此来满足人们的需求，创造更高的价值来方便我们的生活。</a:t>
            </a:r>
          </a:p>
          <a:p>
            <a:endParaRPr lang="zh-CN" altLang="en-US" sz="1400" spc="300" dirty="0">
              <a:solidFill>
                <a:schemeClr val="bg1"/>
              </a:solidFill>
              <a:latin typeface="微软雅黑" panose="020B0503020204020204" pitchFamily="34" charset="-122"/>
              <a:ea typeface="微软雅黑" panose="020B0503020204020204" pitchFamily="34" charset="-122"/>
            </a:endParaRPr>
          </a:p>
          <a:p>
            <a:endParaRPr lang="zh-CN" altLang="en-US" sz="1400" spc="3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3"/>
          <a:stretch>
            <a:fillRect/>
          </a:stretch>
        </p:blipFill>
        <p:spPr>
          <a:xfrm>
            <a:off x="2099708" y="2639217"/>
            <a:ext cx="2383743" cy="1158340"/>
          </a:xfrm>
          <a:prstGeom prst="rect">
            <a:avLst/>
          </a:prstGeom>
        </p:spPr>
      </p:pic>
    </p:spTree>
    <p:extLst>
      <p:ext uri="{BB962C8B-B14F-4D97-AF65-F5344CB8AC3E}">
        <p14:creationId xmlns:p14="http://schemas.microsoft.com/office/powerpoint/2010/main" val="3075549803"/>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strVal val="#ppt_w+.3"/>
                                          </p:val>
                                        </p:tav>
                                        <p:tav tm="100000">
                                          <p:val>
                                            <p:strVal val="#ppt_w"/>
                                          </p:val>
                                        </p:tav>
                                      </p:tavLst>
                                    </p:anim>
                                    <p:anim calcmode="lin" valueType="num">
                                      <p:cBhvr>
                                        <p:cTn id="8" dur="1250" fill="hold"/>
                                        <p:tgtEl>
                                          <p:spTgt spid="14"/>
                                        </p:tgtEl>
                                        <p:attrNameLst>
                                          <p:attrName>ppt_h</p:attrName>
                                        </p:attrNameLst>
                                      </p:cBhvr>
                                      <p:tavLst>
                                        <p:tav tm="0">
                                          <p:val>
                                            <p:strVal val="#ppt_h"/>
                                          </p:val>
                                        </p:tav>
                                        <p:tav tm="100000">
                                          <p:val>
                                            <p:strVal val="#ppt_h"/>
                                          </p:val>
                                        </p:tav>
                                      </p:tavLst>
                                    </p:anim>
                                    <p:animEffect transition="in" filter="fade">
                                      <p:cBhvr>
                                        <p:cTn id="9" dur="1250"/>
                                        <p:tgtEl>
                                          <p:spTgt spid="14"/>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750"/>
                            </p:stCondLst>
                            <p:childTnLst>
                              <p:par>
                                <p:cTn id="15" presetID="6" presetClass="entr" presetSubtype="16" fill="hold" nodeType="afterEffect">
                                  <p:stCondLst>
                                    <p:cond delay="250"/>
                                  </p:stCondLst>
                                  <p:childTnLst>
                                    <p:set>
                                      <p:cBhvr>
                                        <p:cTn id="16" dur="1" fill="hold">
                                          <p:stCondLst>
                                            <p:cond delay="0"/>
                                          </p:stCondLst>
                                        </p:cTn>
                                        <p:tgtEl>
                                          <p:spTgt spid="16"/>
                                        </p:tgtEl>
                                        <p:attrNameLst>
                                          <p:attrName>style.visibility</p:attrName>
                                        </p:attrNameLst>
                                      </p:cBhvr>
                                      <p:to>
                                        <p:strVal val="visible"/>
                                      </p:to>
                                    </p:set>
                                    <p:animEffect transition="in" filter="circle(in)">
                                      <p:cBhvr>
                                        <p:cTn id="17" dur="2000"/>
                                        <p:tgtEl>
                                          <p:spTgt spid="16"/>
                                        </p:tgtEl>
                                      </p:cBhvr>
                                    </p:animEffect>
                                  </p:childTnLst>
                                </p:cTn>
                              </p:par>
                            </p:childTnLst>
                          </p:cTn>
                        </p:par>
                        <p:par>
                          <p:cTn id="18" fill="hold">
                            <p:stCondLst>
                              <p:cond delay="4000"/>
                            </p:stCondLst>
                            <p:childTnLst>
                              <p:par>
                                <p:cTn id="19" presetID="22" presetClass="entr" presetSubtype="4"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wipe(down)">
                                      <p:cBhvr>
                                        <p:cTn id="21" dur="1000"/>
                                        <p:tgtEl>
                                          <p:spTgt spid="6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randombar(horizontal)">
                                      <p:cBhvr>
                                        <p:cTn id="26" dur="500"/>
                                        <p:tgtEl>
                                          <p:spTgt spid="18"/>
                                        </p:tgtEl>
                                      </p:cBhvr>
                                    </p:animEffect>
                                  </p:childTnLst>
                                </p:cTn>
                              </p:par>
                            </p:childTnLst>
                          </p:cTn>
                        </p:par>
                        <p:par>
                          <p:cTn id="27" fill="hold">
                            <p:stCondLst>
                              <p:cond delay="500"/>
                            </p:stCondLst>
                            <p:childTnLst>
                              <p:par>
                                <p:cTn id="28" presetID="12" presetClass="entr" presetSubtype="4" fill="hold" grpId="0" nodeType="afterEffect">
                                  <p:stCondLst>
                                    <p:cond delay="0"/>
                                  </p:stCondLst>
                                  <p:childTnLst>
                                    <p:set>
                                      <p:cBhvr>
                                        <p:cTn id="29" dur="1" fill="hold">
                                          <p:stCondLst>
                                            <p:cond delay="0"/>
                                          </p:stCondLst>
                                        </p:cTn>
                                        <p:tgtEl>
                                          <p:spTgt spid="72"/>
                                        </p:tgtEl>
                                        <p:attrNameLst>
                                          <p:attrName>style.visibility</p:attrName>
                                        </p:attrNameLst>
                                      </p:cBhvr>
                                      <p:to>
                                        <p:strVal val="visible"/>
                                      </p:to>
                                    </p:set>
                                    <p:anim calcmode="lin" valueType="num">
                                      <p:cBhvr additive="base">
                                        <p:cTn id="30" dur="1000"/>
                                        <p:tgtEl>
                                          <p:spTgt spid="72"/>
                                        </p:tgtEl>
                                        <p:attrNameLst>
                                          <p:attrName>ppt_y</p:attrName>
                                        </p:attrNameLst>
                                      </p:cBhvr>
                                      <p:tavLst>
                                        <p:tav tm="0">
                                          <p:val>
                                            <p:strVal val="#ppt_y+#ppt_h*1.125000"/>
                                          </p:val>
                                        </p:tav>
                                        <p:tav tm="100000">
                                          <p:val>
                                            <p:strVal val="#ppt_y"/>
                                          </p:val>
                                        </p:tav>
                                      </p:tavLst>
                                    </p:anim>
                                    <p:animEffect transition="in" filter="wipe(up)">
                                      <p:cBhvr>
                                        <p:cTn id="31" dur="1000"/>
                                        <p:tgtEl>
                                          <p:spTgt spid="72"/>
                                        </p:tgtEl>
                                      </p:cBhvr>
                                    </p:animEffect>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2" grpId="0" animBg="1"/>
      <p:bldP spid="72" grpId="0"/>
      <p:bldP spid="7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0"/>
            <a:ext cx="4594690" cy="6858000"/>
            <a:chOff x="0" y="0"/>
            <a:chExt cx="4594690" cy="6858000"/>
          </a:xfrm>
        </p:grpSpPr>
        <p:grpSp>
          <p:nvGrpSpPr>
            <p:cNvPr id="2" name="组合 1"/>
            <p:cNvGrpSpPr/>
            <p:nvPr/>
          </p:nvGrpSpPr>
          <p:grpSpPr>
            <a:xfrm>
              <a:off x="0" y="0"/>
              <a:ext cx="4594690" cy="6858000"/>
              <a:chOff x="0" y="0"/>
              <a:chExt cx="4594690" cy="6858000"/>
            </a:xfrm>
          </p:grpSpPr>
          <p:sp>
            <p:nvSpPr>
              <p:cNvPr id="24" name="等腰三角形 23"/>
              <p:cNvSpPr/>
              <p:nvPr/>
            </p:nvSpPr>
            <p:spPr>
              <a:xfrm rot="5400000">
                <a:off x="3835529" y="2888903"/>
                <a:ext cx="815395" cy="702927"/>
              </a:xfrm>
              <a:prstGeom prst="triangle">
                <a:avLst/>
              </a:prstGeom>
              <a:solidFill>
                <a:schemeClr val="accent5">
                  <a:lumMod val="7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4027470" cy="6858000"/>
              </a:xfrm>
              <a:prstGeom prst="rect">
                <a:avLst/>
              </a:prstGeom>
              <a:solidFill>
                <a:schemeClr val="accent5">
                  <a:lumMod val="7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6" name="椭圆 5"/>
            <p:cNvSpPr/>
            <p:nvPr/>
          </p:nvSpPr>
          <p:spPr>
            <a:xfrm>
              <a:off x="1058238" y="1181528"/>
              <a:ext cx="2126751" cy="2126751"/>
            </a:xfrm>
            <a:prstGeom prst="ellipse">
              <a:avLst/>
            </a:prstGeom>
            <a:noFill/>
            <a:ln w="1111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051071" y="4065580"/>
              <a:ext cx="2133918" cy="523220"/>
            </a:xfrm>
            <a:prstGeom prst="rect">
              <a:avLst/>
            </a:prstGeom>
            <a:noFill/>
          </p:spPr>
          <p:txBody>
            <a:bodyPr wrap="none" rtlCol="0">
              <a:spAutoFit/>
            </a:bodyPr>
            <a:lstStyle/>
            <a:p>
              <a:r>
                <a:rPr lang="zh-CN" altLang="en-US" sz="2800" spc="1000" dirty="0">
                  <a:solidFill>
                    <a:schemeClr val="bg1"/>
                  </a:solidFill>
                  <a:latin typeface="汉仪菱心体简" panose="02010609000101010101" pitchFamily="49" charset="-122"/>
                  <a:ea typeface="汉仪菱心体简" panose="02010609000101010101" pitchFamily="49" charset="-122"/>
                </a:rPr>
                <a:t>论题大纲</a:t>
              </a:r>
            </a:p>
          </p:txBody>
        </p:sp>
        <p:sp>
          <p:nvSpPr>
            <p:cNvPr id="12" name="文本框 11"/>
            <p:cNvSpPr txBox="1"/>
            <p:nvPr/>
          </p:nvSpPr>
          <p:spPr>
            <a:xfrm>
              <a:off x="1387611" y="4718952"/>
              <a:ext cx="1293944" cy="461665"/>
            </a:xfrm>
            <a:prstGeom prst="rect">
              <a:avLst/>
            </a:prstGeom>
            <a:noFill/>
          </p:spPr>
          <p:txBody>
            <a:bodyPr wrap="none" rtlCol="0">
              <a:spAutoFit/>
            </a:bodyPr>
            <a:lstStyle/>
            <a:p>
              <a:r>
                <a:rPr lang="en-US" altLang="zh-CN" sz="2400" dirty="0">
                  <a:solidFill>
                    <a:schemeClr val="bg1"/>
                  </a:solidFill>
                  <a:latin typeface="Adobe Caslon Pro Bold" panose="0205070206050A020403" pitchFamily="18" charset="0"/>
                  <a:ea typeface="Kozuka Gothic Pro B" panose="020B0800000000000000" pitchFamily="34" charset="-128"/>
                </a:rPr>
                <a:t>contents</a:t>
              </a:r>
              <a:endParaRPr lang="zh-CN" altLang="en-US" sz="2400" dirty="0">
                <a:solidFill>
                  <a:schemeClr val="bg1"/>
                </a:solidFill>
                <a:latin typeface="Adobe Caslon Pro Bold" panose="0205070206050A020403" pitchFamily="18" charset="0"/>
                <a:ea typeface="Kozuka Gothic Pro B" panose="020B0800000000000000" pitchFamily="34" charset="-128"/>
              </a:endParaRPr>
            </a:p>
          </p:txBody>
        </p:sp>
        <p:grpSp>
          <p:nvGrpSpPr>
            <p:cNvPr id="20" name="组合 19"/>
            <p:cNvGrpSpPr/>
            <p:nvPr/>
          </p:nvGrpSpPr>
          <p:grpSpPr>
            <a:xfrm flipH="1">
              <a:off x="722518" y="4925660"/>
              <a:ext cx="637650" cy="48248"/>
              <a:chOff x="2782883" y="4944533"/>
              <a:chExt cx="637650" cy="48248"/>
            </a:xfrm>
          </p:grpSpPr>
          <p:cxnSp>
            <p:nvCxnSpPr>
              <p:cNvPr id="18" name="直接连接符 17"/>
              <p:cNvCxnSpPr/>
              <p:nvPr/>
            </p:nvCxnSpPr>
            <p:spPr>
              <a:xfrm>
                <a:off x="2806654" y="4968657"/>
                <a:ext cx="613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flipH="1">
                <a:off x="2782883" y="4944533"/>
                <a:ext cx="53139" cy="482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716862" y="4925660"/>
              <a:ext cx="637650" cy="48248"/>
              <a:chOff x="2782883" y="4944533"/>
              <a:chExt cx="637650" cy="48248"/>
            </a:xfrm>
          </p:grpSpPr>
          <p:cxnSp>
            <p:nvCxnSpPr>
              <p:cNvPr id="22" name="直接连接符 21"/>
              <p:cNvCxnSpPr/>
              <p:nvPr/>
            </p:nvCxnSpPr>
            <p:spPr>
              <a:xfrm>
                <a:off x="2806654" y="4968657"/>
                <a:ext cx="613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flipH="1">
                <a:off x="2782883" y="4944533"/>
                <a:ext cx="53139" cy="482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7272" y="1688386"/>
            <a:ext cx="1144283" cy="1144283"/>
          </a:xfrm>
          <a:prstGeom prst="rect">
            <a:avLst/>
          </a:prstGeom>
        </p:spPr>
      </p:pic>
      <p:grpSp>
        <p:nvGrpSpPr>
          <p:cNvPr id="8" name="组合 7"/>
          <p:cNvGrpSpPr/>
          <p:nvPr/>
        </p:nvGrpSpPr>
        <p:grpSpPr>
          <a:xfrm>
            <a:off x="7343421" y="918976"/>
            <a:ext cx="3599106" cy="613458"/>
            <a:chOff x="7343421" y="1218073"/>
            <a:chExt cx="3599106" cy="613458"/>
          </a:xfrm>
        </p:grpSpPr>
        <p:sp>
          <p:nvSpPr>
            <p:cNvPr id="29" name="椭圆 28"/>
            <p:cNvSpPr/>
            <p:nvPr/>
          </p:nvSpPr>
          <p:spPr>
            <a:xfrm>
              <a:off x="7343421" y="1218073"/>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汉仪菱心体简" panose="02010609000101010101" pitchFamily="49" charset="-122"/>
                  <a:ea typeface="汉仪菱心体简" panose="02010609000101010101" pitchFamily="49" charset="-122"/>
                </a:rPr>
                <a:t>1</a:t>
              </a:r>
              <a:endParaRPr lang="zh-CN" altLang="en-US" dirty="0"/>
            </a:p>
          </p:txBody>
        </p:sp>
        <p:sp>
          <p:nvSpPr>
            <p:cNvPr id="25" name="文本框 24"/>
            <p:cNvSpPr txBox="1"/>
            <p:nvPr/>
          </p:nvSpPr>
          <p:spPr>
            <a:xfrm>
              <a:off x="8603425" y="1272292"/>
              <a:ext cx="2339102" cy="46166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选题背景及意义</a:t>
              </a:r>
            </a:p>
          </p:txBody>
        </p:sp>
      </p:grpSp>
      <p:grpSp>
        <p:nvGrpSpPr>
          <p:cNvPr id="9" name="组合 8"/>
          <p:cNvGrpSpPr/>
          <p:nvPr/>
        </p:nvGrpSpPr>
        <p:grpSpPr>
          <a:xfrm>
            <a:off x="7343421" y="1973979"/>
            <a:ext cx="2707065" cy="613458"/>
            <a:chOff x="7343421" y="2320799"/>
            <a:chExt cx="2707065" cy="613458"/>
          </a:xfrm>
        </p:grpSpPr>
        <p:sp>
          <p:nvSpPr>
            <p:cNvPr id="26" name="文本框 25"/>
            <p:cNvSpPr txBox="1"/>
            <p:nvPr/>
          </p:nvSpPr>
          <p:spPr>
            <a:xfrm>
              <a:off x="8634714" y="2396695"/>
              <a:ext cx="1415772" cy="46166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相关技术</a:t>
              </a:r>
            </a:p>
          </p:txBody>
        </p:sp>
        <p:sp>
          <p:nvSpPr>
            <p:cNvPr id="30" name="椭圆 29"/>
            <p:cNvSpPr/>
            <p:nvPr/>
          </p:nvSpPr>
          <p:spPr>
            <a:xfrm>
              <a:off x="7343421" y="2320799"/>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汉仪菱心体简" panose="02010609000101010101" pitchFamily="49" charset="-122"/>
                  <a:ea typeface="汉仪菱心体简" panose="02010609000101010101" pitchFamily="49" charset="-122"/>
                </a:rPr>
                <a:t>2</a:t>
              </a:r>
              <a:endParaRPr lang="zh-CN" altLang="en-US" dirty="0"/>
            </a:p>
          </p:txBody>
        </p:sp>
      </p:grpSp>
      <p:grpSp>
        <p:nvGrpSpPr>
          <p:cNvPr id="10" name="组合 9"/>
          <p:cNvGrpSpPr/>
          <p:nvPr/>
        </p:nvGrpSpPr>
        <p:grpSpPr>
          <a:xfrm>
            <a:off x="7343421" y="3068519"/>
            <a:ext cx="2707065" cy="613458"/>
            <a:chOff x="7343421" y="3528018"/>
            <a:chExt cx="2707065" cy="613458"/>
          </a:xfrm>
        </p:grpSpPr>
        <p:sp>
          <p:nvSpPr>
            <p:cNvPr id="27" name="文本框 26"/>
            <p:cNvSpPr txBox="1"/>
            <p:nvPr/>
          </p:nvSpPr>
          <p:spPr>
            <a:xfrm>
              <a:off x="8634714" y="3603914"/>
              <a:ext cx="1415772" cy="46166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系统设计</a:t>
              </a:r>
            </a:p>
          </p:txBody>
        </p:sp>
        <p:sp>
          <p:nvSpPr>
            <p:cNvPr id="31" name="椭圆 30"/>
            <p:cNvSpPr/>
            <p:nvPr/>
          </p:nvSpPr>
          <p:spPr>
            <a:xfrm>
              <a:off x="7343421" y="3528018"/>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汉仪菱心体简" panose="02010609000101010101" pitchFamily="49" charset="-122"/>
                  <a:ea typeface="汉仪菱心体简" panose="02010609000101010101" pitchFamily="49" charset="-122"/>
                </a:rPr>
                <a:t>3</a:t>
              </a:r>
              <a:endParaRPr lang="zh-CN" altLang="en-US" dirty="0"/>
            </a:p>
          </p:txBody>
        </p:sp>
      </p:grpSp>
      <p:grpSp>
        <p:nvGrpSpPr>
          <p:cNvPr id="11" name="组合 10"/>
          <p:cNvGrpSpPr/>
          <p:nvPr/>
        </p:nvGrpSpPr>
        <p:grpSpPr>
          <a:xfrm>
            <a:off x="7343421" y="5218062"/>
            <a:ext cx="2707065" cy="613458"/>
            <a:chOff x="7343421" y="4735237"/>
            <a:chExt cx="2707065" cy="613458"/>
          </a:xfrm>
        </p:grpSpPr>
        <p:sp>
          <p:nvSpPr>
            <p:cNvPr id="28" name="文本框 27"/>
            <p:cNvSpPr txBox="1"/>
            <p:nvPr/>
          </p:nvSpPr>
          <p:spPr>
            <a:xfrm>
              <a:off x="8634714" y="4811133"/>
              <a:ext cx="1415772" cy="46166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总结展望</a:t>
              </a:r>
            </a:p>
          </p:txBody>
        </p:sp>
        <p:sp>
          <p:nvSpPr>
            <p:cNvPr id="32" name="椭圆 31"/>
            <p:cNvSpPr/>
            <p:nvPr/>
          </p:nvSpPr>
          <p:spPr>
            <a:xfrm>
              <a:off x="7343421" y="4735237"/>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汉仪菱心体简" panose="02010609000101010101" pitchFamily="49" charset="-122"/>
                  <a:ea typeface="汉仪菱心体简" panose="02010609000101010101" pitchFamily="49" charset="-122"/>
                </a:rPr>
                <a:t>5</a:t>
              </a:r>
              <a:endParaRPr lang="zh-CN" altLang="en-US" dirty="0"/>
            </a:p>
          </p:txBody>
        </p:sp>
      </p:grpSp>
      <p:grpSp>
        <p:nvGrpSpPr>
          <p:cNvPr id="33" name="组合 32">
            <a:extLst>
              <a:ext uri="{FF2B5EF4-FFF2-40B4-BE49-F238E27FC236}">
                <a16:creationId xmlns:a16="http://schemas.microsoft.com/office/drawing/2014/main" id="{8A1EC3EB-A184-4015-B0DF-B025D31E152B}"/>
              </a:ext>
            </a:extLst>
          </p:cNvPr>
          <p:cNvGrpSpPr/>
          <p:nvPr/>
        </p:nvGrpSpPr>
        <p:grpSpPr>
          <a:xfrm>
            <a:off x="7346592" y="4142235"/>
            <a:ext cx="3011671" cy="613458"/>
            <a:chOff x="7191021" y="4596413"/>
            <a:chExt cx="3011671" cy="613458"/>
          </a:xfrm>
        </p:grpSpPr>
        <p:sp>
          <p:nvSpPr>
            <p:cNvPr id="34" name="文本框 33">
              <a:extLst>
                <a:ext uri="{FF2B5EF4-FFF2-40B4-BE49-F238E27FC236}">
                  <a16:creationId xmlns:a16="http://schemas.microsoft.com/office/drawing/2014/main" id="{DF03D5C6-6EE8-4E37-AD58-DDFFDD9745AD}"/>
                </a:ext>
              </a:extLst>
            </p:cNvPr>
            <p:cNvSpPr txBox="1"/>
            <p:nvPr/>
          </p:nvSpPr>
          <p:spPr>
            <a:xfrm>
              <a:off x="8479143" y="4672309"/>
              <a:ext cx="1723549" cy="46166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系统的实现</a:t>
              </a:r>
            </a:p>
          </p:txBody>
        </p:sp>
        <p:sp>
          <p:nvSpPr>
            <p:cNvPr id="35" name="椭圆 34">
              <a:extLst>
                <a:ext uri="{FF2B5EF4-FFF2-40B4-BE49-F238E27FC236}">
                  <a16:creationId xmlns:a16="http://schemas.microsoft.com/office/drawing/2014/main" id="{C2D496D5-12B4-4123-8D52-82D0902D5E42}"/>
                </a:ext>
              </a:extLst>
            </p:cNvPr>
            <p:cNvSpPr/>
            <p:nvPr/>
          </p:nvSpPr>
          <p:spPr>
            <a:xfrm>
              <a:off x="7191021" y="4596413"/>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汉仪菱心体简" panose="02010609000101010101" pitchFamily="49" charset="-122"/>
                  <a:ea typeface="汉仪菱心体简" panose="02010609000101010101" pitchFamily="49" charset="-122"/>
                </a:rPr>
                <a:t>4</a:t>
              </a:r>
              <a:endParaRPr lang="zh-CN" altLang="en-US" dirty="0"/>
            </a:p>
          </p:txBody>
        </p:sp>
      </p:grpSp>
    </p:spTree>
    <p:extLst>
      <p:ext uri="{BB962C8B-B14F-4D97-AF65-F5344CB8AC3E}">
        <p14:creationId xmlns:p14="http://schemas.microsoft.com/office/powerpoint/2010/main" val="317709883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ppt_w/2"/>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ppt_w</p:attrName>
                                        </p:attrNameLst>
                                      </p:cBhvr>
                                      <p:tavLst>
                                        <p:tav tm="0">
                                          <p:val>
                                            <p:fltVal val="0"/>
                                          </p:val>
                                        </p:tav>
                                        <p:tav tm="100000">
                                          <p:val>
                                            <p:strVal val="#ppt_w"/>
                                          </p:val>
                                        </p:tav>
                                      </p:tavLst>
                                    </p:anim>
                                    <p:anim calcmode="lin" valueType="num">
                                      <p:cBhvr>
                                        <p:cTn id="10" dur="500" fill="hold"/>
                                        <p:tgtEl>
                                          <p:spTgt spid="13"/>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32" presetClass="emph" presetSubtype="0" fill="hold" nodeType="afterEffect">
                                  <p:stCondLst>
                                    <p:cond delay="0"/>
                                  </p:stCondLst>
                                  <p:childTnLst>
                                    <p:animRot by="120000">
                                      <p:cBhvr>
                                        <p:cTn id="13" dur="50" fill="hold">
                                          <p:stCondLst>
                                            <p:cond delay="0"/>
                                          </p:stCondLst>
                                        </p:cTn>
                                        <p:tgtEl>
                                          <p:spTgt spid="5"/>
                                        </p:tgtEl>
                                        <p:attrNameLst>
                                          <p:attrName>r</p:attrName>
                                        </p:attrNameLst>
                                      </p:cBhvr>
                                    </p:animRot>
                                    <p:animRot by="-240000">
                                      <p:cBhvr>
                                        <p:cTn id="14" dur="100" fill="hold">
                                          <p:stCondLst>
                                            <p:cond delay="100"/>
                                          </p:stCondLst>
                                        </p:cTn>
                                        <p:tgtEl>
                                          <p:spTgt spid="5"/>
                                        </p:tgtEl>
                                        <p:attrNameLst>
                                          <p:attrName>r</p:attrName>
                                        </p:attrNameLst>
                                      </p:cBhvr>
                                    </p:animRot>
                                    <p:animRot by="240000">
                                      <p:cBhvr>
                                        <p:cTn id="15" dur="100" fill="hold">
                                          <p:stCondLst>
                                            <p:cond delay="200"/>
                                          </p:stCondLst>
                                        </p:cTn>
                                        <p:tgtEl>
                                          <p:spTgt spid="5"/>
                                        </p:tgtEl>
                                        <p:attrNameLst>
                                          <p:attrName>r</p:attrName>
                                        </p:attrNameLst>
                                      </p:cBhvr>
                                    </p:animRot>
                                    <p:animRot by="-240000">
                                      <p:cBhvr>
                                        <p:cTn id="16" dur="100" fill="hold">
                                          <p:stCondLst>
                                            <p:cond delay="300"/>
                                          </p:stCondLst>
                                        </p:cTn>
                                        <p:tgtEl>
                                          <p:spTgt spid="5"/>
                                        </p:tgtEl>
                                        <p:attrNameLst>
                                          <p:attrName>r</p:attrName>
                                        </p:attrNameLst>
                                      </p:cBhvr>
                                    </p:animRot>
                                    <p:animRot by="120000">
                                      <p:cBhvr>
                                        <p:cTn id="17" dur="100" fill="hold">
                                          <p:stCondLst>
                                            <p:cond delay="400"/>
                                          </p:stCondLst>
                                        </p:cTn>
                                        <p:tgtEl>
                                          <p:spTgt spid="5"/>
                                        </p:tgtEl>
                                        <p:attrNameLst>
                                          <p:attrName>r</p:attrName>
                                        </p:attrNameLst>
                                      </p:cBhvr>
                                    </p:animRot>
                                  </p:childTnLst>
                                </p:cTn>
                              </p:par>
                            </p:childTnLst>
                          </p:cTn>
                        </p:par>
                        <p:par>
                          <p:cTn id="18" fill="hold">
                            <p:stCondLst>
                              <p:cond delay="1000"/>
                            </p:stCondLst>
                            <p:childTnLst>
                              <p:par>
                                <p:cTn id="19" presetID="12" presetClass="entr" presetSubtype="1" fill="hold" nodeType="afterEffect">
                                  <p:stCondLst>
                                    <p:cond delay="25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250"/>
                                        <p:tgtEl>
                                          <p:spTgt spid="8"/>
                                        </p:tgtEl>
                                        <p:attrNameLst>
                                          <p:attrName>ppt_y</p:attrName>
                                        </p:attrNameLst>
                                      </p:cBhvr>
                                      <p:tavLst>
                                        <p:tav tm="0">
                                          <p:val>
                                            <p:strVal val="#ppt_y-#ppt_h*1.125000"/>
                                          </p:val>
                                        </p:tav>
                                        <p:tav tm="100000">
                                          <p:val>
                                            <p:strVal val="#ppt_y"/>
                                          </p:val>
                                        </p:tav>
                                      </p:tavLst>
                                    </p:anim>
                                    <p:animEffect transition="in" filter="wipe(down)">
                                      <p:cBhvr>
                                        <p:cTn id="22" dur="250"/>
                                        <p:tgtEl>
                                          <p:spTgt spid="8"/>
                                        </p:tgtEl>
                                      </p:cBhvr>
                                    </p:animEffect>
                                  </p:childTnLst>
                                </p:cTn>
                              </p:par>
                            </p:childTnLst>
                          </p:cTn>
                        </p:par>
                        <p:par>
                          <p:cTn id="23" fill="hold">
                            <p:stCondLst>
                              <p:cond delay="1500"/>
                            </p:stCondLst>
                            <p:childTnLst>
                              <p:par>
                                <p:cTn id="24" presetID="12" presetClass="entr" presetSubtype="1" fill="hold" nodeType="afterEffect">
                                  <p:stCondLst>
                                    <p:cond delay="25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250"/>
                                        <p:tgtEl>
                                          <p:spTgt spid="9"/>
                                        </p:tgtEl>
                                        <p:attrNameLst>
                                          <p:attrName>ppt_y</p:attrName>
                                        </p:attrNameLst>
                                      </p:cBhvr>
                                      <p:tavLst>
                                        <p:tav tm="0">
                                          <p:val>
                                            <p:strVal val="#ppt_y-#ppt_h*1.125000"/>
                                          </p:val>
                                        </p:tav>
                                        <p:tav tm="100000">
                                          <p:val>
                                            <p:strVal val="#ppt_y"/>
                                          </p:val>
                                        </p:tav>
                                      </p:tavLst>
                                    </p:anim>
                                    <p:animEffect transition="in" filter="wipe(down)">
                                      <p:cBhvr>
                                        <p:cTn id="27" dur="250"/>
                                        <p:tgtEl>
                                          <p:spTgt spid="9"/>
                                        </p:tgtEl>
                                      </p:cBhvr>
                                    </p:animEffect>
                                  </p:childTnLst>
                                </p:cTn>
                              </p:par>
                            </p:childTnLst>
                          </p:cTn>
                        </p:par>
                        <p:par>
                          <p:cTn id="28" fill="hold">
                            <p:stCondLst>
                              <p:cond delay="2000"/>
                            </p:stCondLst>
                            <p:childTnLst>
                              <p:par>
                                <p:cTn id="29" presetID="12" presetClass="entr" presetSubtype="1" fill="hold" nodeType="afterEffect">
                                  <p:stCondLst>
                                    <p:cond delay="25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250"/>
                                        <p:tgtEl>
                                          <p:spTgt spid="10"/>
                                        </p:tgtEl>
                                        <p:attrNameLst>
                                          <p:attrName>ppt_y</p:attrName>
                                        </p:attrNameLst>
                                      </p:cBhvr>
                                      <p:tavLst>
                                        <p:tav tm="0">
                                          <p:val>
                                            <p:strVal val="#ppt_y-#ppt_h*1.125000"/>
                                          </p:val>
                                        </p:tav>
                                        <p:tav tm="100000">
                                          <p:val>
                                            <p:strVal val="#ppt_y"/>
                                          </p:val>
                                        </p:tav>
                                      </p:tavLst>
                                    </p:anim>
                                    <p:animEffect transition="in" filter="wipe(down)">
                                      <p:cBhvr>
                                        <p:cTn id="32" dur="250"/>
                                        <p:tgtEl>
                                          <p:spTgt spid="10"/>
                                        </p:tgtEl>
                                      </p:cBhvr>
                                    </p:animEffect>
                                  </p:childTnLst>
                                </p:cTn>
                              </p:par>
                            </p:childTnLst>
                          </p:cTn>
                        </p:par>
                        <p:par>
                          <p:cTn id="33" fill="hold">
                            <p:stCondLst>
                              <p:cond delay="2500"/>
                            </p:stCondLst>
                            <p:childTnLst>
                              <p:par>
                                <p:cTn id="34" presetID="12" presetClass="entr" presetSubtype="1" fill="hold" nodeType="afterEffect">
                                  <p:stCondLst>
                                    <p:cond delay="25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250"/>
                                        <p:tgtEl>
                                          <p:spTgt spid="11"/>
                                        </p:tgtEl>
                                        <p:attrNameLst>
                                          <p:attrName>ppt_y</p:attrName>
                                        </p:attrNameLst>
                                      </p:cBhvr>
                                      <p:tavLst>
                                        <p:tav tm="0">
                                          <p:val>
                                            <p:strVal val="#ppt_y-#ppt_h*1.125000"/>
                                          </p:val>
                                        </p:tav>
                                        <p:tav tm="100000">
                                          <p:val>
                                            <p:strVal val="#ppt_y"/>
                                          </p:val>
                                        </p:tav>
                                      </p:tavLst>
                                    </p:anim>
                                    <p:animEffect transition="in" filter="wipe(down)">
                                      <p:cBhvr>
                                        <p:cTn id="37" dur="250"/>
                                        <p:tgtEl>
                                          <p:spTgt spid="11"/>
                                        </p:tgtEl>
                                      </p:cBhvr>
                                    </p:animEffect>
                                  </p:childTnLst>
                                </p:cTn>
                              </p:par>
                            </p:childTnLst>
                          </p:cTn>
                        </p:par>
                        <p:par>
                          <p:cTn id="38" fill="hold">
                            <p:stCondLst>
                              <p:cond delay="3000"/>
                            </p:stCondLst>
                            <p:childTnLst>
                              <p:par>
                                <p:cTn id="39" presetID="12" presetClass="entr" presetSubtype="1" fill="hold" nodeType="afterEffect">
                                  <p:stCondLst>
                                    <p:cond delay="25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250"/>
                                        <p:tgtEl>
                                          <p:spTgt spid="33"/>
                                        </p:tgtEl>
                                        <p:attrNameLst>
                                          <p:attrName>ppt_y</p:attrName>
                                        </p:attrNameLst>
                                      </p:cBhvr>
                                      <p:tavLst>
                                        <p:tav tm="0">
                                          <p:val>
                                            <p:strVal val="#ppt_y-#ppt_h*1.125000"/>
                                          </p:val>
                                        </p:tav>
                                        <p:tav tm="100000">
                                          <p:val>
                                            <p:strVal val="#ppt_y"/>
                                          </p:val>
                                        </p:tav>
                                      </p:tavLst>
                                    </p:anim>
                                    <p:animEffect transition="in" filter="wipe(down)">
                                      <p:cBhvr>
                                        <p:cTn id="42" dur="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281512"/>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课题未来</a:t>
            </a:r>
          </a:p>
        </p:txBody>
      </p:sp>
      <p:grpSp>
        <p:nvGrpSpPr>
          <p:cNvPr id="14" name="组合 13"/>
          <p:cNvGrpSpPr/>
          <p:nvPr/>
        </p:nvGrpSpPr>
        <p:grpSpPr>
          <a:xfrm>
            <a:off x="3733106" y="4918608"/>
            <a:ext cx="1302527" cy="1302527"/>
            <a:chOff x="3577091" y="4859316"/>
            <a:chExt cx="1302527" cy="1302527"/>
          </a:xfrm>
        </p:grpSpPr>
        <p:sp>
          <p:nvSpPr>
            <p:cNvPr id="15" name="椭圆 14"/>
            <p:cNvSpPr/>
            <p:nvPr/>
          </p:nvSpPr>
          <p:spPr>
            <a:xfrm>
              <a:off x="3601843" y="4880289"/>
              <a:ext cx="1260580" cy="1260580"/>
            </a:xfrm>
            <a:prstGeom prst="ellipse">
              <a:avLst/>
            </a:prstGeom>
            <a:solidFill>
              <a:schemeClr val="bg1"/>
            </a:solidFill>
            <a:ln>
              <a:noFill/>
            </a:ln>
            <a:effectLst>
              <a:outerShdw blurRad="165100" dist="38100" dir="4560000" sx="107000" sy="107000" algn="ctr" rotWithShape="0">
                <a:schemeClr val="bg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3577091" y="4859316"/>
              <a:ext cx="1302527" cy="1302527"/>
              <a:chOff x="7370862" y="3365017"/>
              <a:chExt cx="1302527" cy="1302527"/>
            </a:xfrm>
          </p:grpSpPr>
          <p:sp>
            <p:nvSpPr>
              <p:cNvPr id="17" name="椭圆 16"/>
              <p:cNvSpPr/>
              <p:nvPr/>
            </p:nvSpPr>
            <p:spPr>
              <a:xfrm>
                <a:off x="7370862" y="3365017"/>
                <a:ext cx="1302527" cy="13025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7434618" y="3454734"/>
                <a:ext cx="1139888" cy="113988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7512714" y="3506870"/>
                <a:ext cx="1018824" cy="1018824"/>
                <a:chOff x="3313641" y="5273557"/>
                <a:chExt cx="1018824" cy="1018824"/>
              </a:xfrm>
              <a:solidFill>
                <a:schemeClr val="bg1">
                  <a:lumMod val="50000"/>
                </a:schemeClr>
              </a:solidFill>
            </p:grpSpPr>
            <p:sp>
              <p:nvSpPr>
                <p:cNvPr id="20" name="椭圆 19"/>
                <p:cNvSpPr/>
                <p:nvPr/>
              </p:nvSpPr>
              <p:spPr>
                <a:xfrm>
                  <a:off x="3313641" y="5273557"/>
                  <a:ext cx="1018824" cy="10188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30000" y="5464142"/>
                  <a:ext cx="637653" cy="637653"/>
                </a:xfrm>
                <a:prstGeom prst="rect">
                  <a:avLst/>
                </a:prstGeom>
                <a:grpFill/>
              </p:spPr>
            </p:pic>
          </p:grpSp>
        </p:grpSp>
      </p:grpSp>
      <p:grpSp>
        <p:nvGrpSpPr>
          <p:cNvPr id="22" name="组合 21"/>
          <p:cNvGrpSpPr/>
          <p:nvPr/>
        </p:nvGrpSpPr>
        <p:grpSpPr>
          <a:xfrm>
            <a:off x="2686614" y="3468963"/>
            <a:ext cx="1761412" cy="1761412"/>
            <a:chOff x="8366310" y="982210"/>
            <a:chExt cx="1761412" cy="1761412"/>
          </a:xfrm>
        </p:grpSpPr>
        <p:sp>
          <p:nvSpPr>
            <p:cNvPr id="23" name="椭圆 22"/>
            <p:cNvSpPr/>
            <p:nvPr/>
          </p:nvSpPr>
          <p:spPr>
            <a:xfrm>
              <a:off x="8366310" y="982210"/>
              <a:ext cx="1761412" cy="1761412"/>
            </a:xfrm>
            <a:prstGeom prst="ellipse">
              <a:avLst/>
            </a:prstGeom>
            <a:solidFill>
              <a:schemeClr val="bg1"/>
            </a:solidFill>
            <a:ln>
              <a:noFill/>
            </a:ln>
            <a:effectLst>
              <a:outerShdw blurRad="165100" dist="38100" dir="4560000" sx="107000" sy="107000" algn="ctr" rotWithShape="0">
                <a:schemeClr val="bg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8493624" y="1109524"/>
              <a:ext cx="1506784" cy="1506784"/>
              <a:chOff x="8382512" y="3345501"/>
              <a:chExt cx="1506784" cy="1506784"/>
            </a:xfrm>
          </p:grpSpPr>
          <p:sp>
            <p:nvSpPr>
              <p:cNvPr id="25" name="椭圆 24"/>
              <p:cNvSpPr/>
              <p:nvPr/>
            </p:nvSpPr>
            <p:spPr>
              <a:xfrm>
                <a:off x="8382512" y="3345501"/>
                <a:ext cx="1506784" cy="150678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8466011" y="3429000"/>
                <a:ext cx="1339787" cy="1339787"/>
                <a:chOff x="8466011" y="3429000"/>
                <a:chExt cx="1339787" cy="1339787"/>
              </a:xfrm>
            </p:grpSpPr>
            <p:sp>
              <p:nvSpPr>
                <p:cNvPr id="27" name="椭圆 26"/>
                <p:cNvSpPr/>
                <p:nvPr/>
              </p:nvSpPr>
              <p:spPr>
                <a:xfrm>
                  <a:off x="8466011" y="3429000"/>
                  <a:ext cx="1339787" cy="1339787"/>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3158" y="3526147"/>
                  <a:ext cx="1145492" cy="1145492"/>
                </a:xfrm>
                <a:prstGeom prst="rect">
                  <a:avLst/>
                </a:prstGeom>
              </p:spPr>
            </p:pic>
          </p:grpSp>
        </p:grpSp>
      </p:grpSp>
      <p:grpSp>
        <p:nvGrpSpPr>
          <p:cNvPr id="29" name="组合 28"/>
          <p:cNvGrpSpPr/>
          <p:nvPr/>
        </p:nvGrpSpPr>
        <p:grpSpPr>
          <a:xfrm>
            <a:off x="1328664" y="1898198"/>
            <a:ext cx="2094543" cy="2094543"/>
            <a:chOff x="1050521" y="1349635"/>
            <a:chExt cx="2094543" cy="2094543"/>
          </a:xfrm>
        </p:grpSpPr>
        <p:sp>
          <p:nvSpPr>
            <p:cNvPr id="30" name="椭圆 29"/>
            <p:cNvSpPr/>
            <p:nvPr/>
          </p:nvSpPr>
          <p:spPr>
            <a:xfrm>
              <a:off x="1050521" y="1349635"/>
              <a:ext cx="2094543" cy="2094543"/>
            </a:xfrm>
            <a:prstGeom prst="ellipse">
              <a:avLst/>
            </a:prstGeom>
            <a:solidFill>
              <a:schemeClr val="bg1"/>
            </a:solidFill>
            <a:ln>
              <a:noFill/>
            </a:ln>
            <a:effectLst>
              <a:outerShdw blurRad="165100" dist="38100" dir="4560000" sx="107000" sy="107000" algn="ctr" rotWithShape="0">
                <a:schemeClr val="bg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162299" y="1461413"/>
              <a:ext cx="1870989" cy="1870989"/>
              <a:chOff x="640113" y="1539448"/>
              <a:chExt cx="1870989" cy="1870989"/>
            </a:xfrm>
            <a:effectLst>
              <a:outerShdw dist="50800" sx="1000" sy="1000" algn="ctr" rotWithShape="0">
                <a:schemeClr val="bg2"/>
              </a:outerShdw>
            </a:effectLst>
          </p:grpSpPr>
          <p:sp>
            <p:nvSpPr>
              <p:cNvPr id="32" name="椭圆 31"/>
              <p:cNvSpPr/>
              <p:nvPr/>
            </p:nvSpPr>
            <p:spPr>
              <a:xfrm>
                <a:off x="640113" y="1539448"/>
                <a:ext cx="1870989" cy="187098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762809" y="1662144"/>
                <a:ext cx="1625600" cy="1625600"/>
                <a:chOff x="762809" y="1662144"/>
                <a:chExt cx="1625600" cy="1625600"/>
              </a:xfrm>
              <a:solidFill>
                <a:schemeClr val="bg1">
                  <a:lumMod val="50000"/>
                </a:schemeClr>
              </a:solidFill>
            </p:grpSpPr>
            <p:sp>
              <p:nvSpPr>
                <p:cNvPr id="34" name="椭圆 33"/>
                <p:cNvSpPr/>
                <p:nvPr/>
              </p:nvSpPr>
              <p:spPr>
                <a:xfrm>
                  <a:off x="762809" y="1662144"/>
                  <a:ext cx="1625600" cy="1625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5" name="图片 3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V="1">
                  <a:off x="1091325" y="1978784"/>
                  <a:ext cx="868104" cy="868104"/>
                </a:xfrm>
                <a:prstGeom prst="rect">
                  <a:avLst/>
                </a:prstGeom>
                <a:grpFill/>
              </p:spPr>
            </p:pic>
          </p:grpSp>
        </p:grpSp>
      </p:grpSp>
      <p:sp>
        <p:nvSpPr>
          <p:cNvPr id="37" name="文本框 36"/>
          <p:cNvSpPr txBox="1"/>
          <p:nvPr/>
        </p:nvSpPr>
        <p:spPr>
          <a:xfrm>
            <a:off x="4140066" y="2392674"/>
            <a:ext cx="6748981" cy="738664"/>
          </a:xfrm>
          <a:prstGeom prst="rect">
            <a:avLst/>
          </a:prstGeom>
          <a:noFill/>
        </p:spPr>
        <p:txBody>
          <a:bodyPr wrap="square" rtlCol="0">
            <a:spAutoFit/>
          </a:bodyPr>
          <a:lstStyle/>
          <a:p>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1</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开发一些比较人性化的功能，如留言板，公告通知，供求信息发布等功能模块，更好的为广大学生服务的同时也能为我们的网站提供意见或建议，以便系统往更好的方向可持续发展可</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endParaRPr lang="zh-CN" altLang="zh-CN"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4977713" y="3634580"/>
            <a:ext cx="6748981" cy="738664"/>
          </a:xfrm>
          <a:prstGeom prst="rect">
            <a:avLst/>
          </a:prstGeom>
          <a:noFill/>
        </p:spPr>
        <p:txBody>
          <a:bodyPr wrap="square" rtlCol="0">
            <a:spAutoFit/>
          </a:bodyPr>
          <a:lstStyle/>
          <a:p>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2</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优化程序源代码。由于时间的原因以及项目经验的缺乏，本人开发的系统功能较为简单，且代码也不够优化，还需要进一步完善代码，对系统进行优化，以便提高系统的性能</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p>
        </p:txBody>
      </p:sp>
      <p:sp>
        <p:nvSpPr>
          <p:cNvPr id="39" name="文本框 38"/>
          <p:cNvSpPr txBox="1"/>
          <p:nvPr/>
        </p:nvSpPr>
        <p:spPr>
          <a:xfrm>
            <a:off x="5549583" y="5103061"/>
            <a:ext cx="6212665" cy="523220"/>
          </a:xfrm>
          <a:prstGeom prst="rect">
            <a:avLst/>
          </a:prstGeom>
          <a:noFill/>
        </p:spPr>
        <p:txBody>
          <a:bodyPr wrap="square" rtlCol="0">
            <a:spAutoFit/>
          </a:bodyPr>
          <a:lstStyle/>
          <a:p>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3</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该系统商品交易方式以及支付方式单一，后续将增加多种方式交易支付，使系统的交易多元化。</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8E0D5B0D-7229-42DB-BA7D-4A2CE1E7ADEA}"/>
              </a:ext>
            </a:extLst>
          </p:cNvPr>
          <p:cNvSpPr/>
          <p:nvPr/>
        </p:nvSpPr>
        <p:spPr>
          <a:xfrm>
            <a:off x="1060174" y="944106"/>
            <a:ext cx="10469217" cy="606320"/>
          </a:xfrm>
          <a:prstGeom prst="rect">
            <a:avLst/>
          </a:prstGeom>
        </p:spPr>
        <p:txBody>
          <a:bodyPr wrap="square">
            <a:spAutoFit/>
          </a:bodyPr>
          <a:lstStyle/>
          <a:p>
            <a:pPr indent="304800">
              <a:lnSpc>
                <a:spcPct val="125000"/>
              </a:lnSpc>
            </a:pPr>
            <a:r>
              <a:rPr lang="zh-CN" altLang="zh-CN" sz="1400" dirty="0">
                <a:solidFill>
                  <a:schemeClr val="bg2">
                    <a:lumMod val="50000"/>
                  </a:schemeClr>
                </a:solidFill>
                <a:latin typeface="微软雅黑" panose="020B0503020204020204" pitchFamily="34" charset="-122"/>
                <a:ea typeface="微软雅黑" panose="020B0503020204020204" pitchFamily="34" charset="-122"/>
              </a:rPr>
              <a:t>随着社会信息化时代的发展，网上交易系统开发技术的日趋成熟、网上购物的优势日趋明显，将会有越来越多不同层次不同年龄的人参与到网上购物这股浪潮中来，人类最终将迎来电商时代。目前校园二手平台仅实现了一些基本的功能操作，可进一步</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提</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升</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endParaRPr lang="zh-CN" altLang="zh-CN" sz="1400" dirty="0">
              <a:solidFill>
                <a:schemeClr val="bg2">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93414442"/>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1250" fill="hold"/>
                                        <p:tgtEl>
                                          <p:spTgt spid="40"/>
                                        </p:tgtEl>
                                        <p:attrNameLst>
                                          <p:attrName>ppt_w</p:attrName>
                                        </p:attrNameLst>
                                      </p:cBhvr>
                                      <p:tavLst>
                                        <p:tav tm="0">
                                          <p:val>
                                            <p:strVal val="#ppt_w+.3"/>
                                          </p:val>
                                        </p:tav>
                                        <p:tav tm="100000">
                                          <p:val>
                                            <p:strVal val="#ppt_w"/>
                                          </p:val>
                                        </p:tav>
                                      </p:tavLst>
                                    </p:anim>
                                    <p:anim calcmode="lin" valueType="num">
                                      <p:cBhvr>
                                        <p:cTn id="8" dur="1250" fill="hold"/>
                                        <p:tgtEl>
                                          <p:spTgt spid="40"/>
                                        </p:tgtEl>
                                        <p:attrNameLst>
                                          <p:attrName>ppt_h</p:attrName>
                                        </p:attrNameLst>
                                      </p:cBhvr>
                                      <p:tavLst>
                                        <p:tav tm="0">
                                          <p:val>
                                            <p:strVal val="#ppt_h"/>
                                          </p:val>
                                        </p:tav>
                                        <p:tav tm="100000">
                                          <p:val>
                                            <p:strVal val="#ppt_h"/>
                                          </p:val>
                                        </p:tav>
                                      </p:tavLst>
                                    </p:anim>
                                    <p:animEffect transition="in" filter="fade">
                                      <p:cBhvr>
                                        <p:cTn id="9" dur="1250"/>
                                        <p:tgtEl>
                                          <p:spTgt spid="40"/>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750"/>
                            </p:stCondLst>
                            <p:childTnLst>
                              <p:par>
                                <p:cTn id="15" presetID="53" presetClass="entr" presetSubtype="16" fill="hold" nodeType="afterEffect">
                                  <p:stCondLst>
                                    <p:cond delay="250"/>
                                  </p:stCondLst>
                                  <p:childTnLst>
                                    <p:set>
                                      <p:cBhvr>
                                        <p:cTn id="16" dur="1" fill="hold">
                                          <p:stCondLst>
                                            <p:cond delay="0"/>
                                          </p:stCondLst>
                                        </p:cTn>
                                        <p:tgtEl>
                                          <p:spTgt spid="14"/>
                                        </p:tgtEl>
                                        <p:attrNameLst>
                                          <p:attrName>style.visibility</p:attrName>
                                        </p:attrNameLst>
                                      </p:cBhvr>
                                      <p:to>
                                        <p:strVal val="visible"/>
                                      </p:to>
                                    </p:set>
                                    <p:anim calcmode="lin" valueType="num">
                                      <p:cBhvr>
                                        <p:cTn id="17" dur="750" fill="hold"/>
                                        <p:tgtEl>
                                          <p:spTgt spid="14"/>
                                        </p:tgtEl>
                                        <p:attrNameLst>
                                          <p:attrName>ppt_w</p:attrName>
                                        </p:attrNameLst>
                                      </p:cBhvr>
                                      <p:tavLst>
                                        <p:tav tm="0">
                                          <p:val>
                                            <p:fltVal val="0"/>
                                          </p:val>
                                        </p:tav>
                                        <p:tav tm="100000">
                                          <p:val>
                                            <p:strVal val="#ppt_w"/>
                                          </p:val>
                                        </p:tav>
                                      </p:tavLst>
                                    </p:anim>
                                    <p:anim calcmode="lin" valueType="num">
                                      <p:cBhvr>
                                        <p:cTn id="18" dur="750" fill="hold"/>
                                        <p:tgtEl>
                                          <p:spTgt spid="14"/>
                                        </p:tgtEl>
                                        <p:attrNameLst>
                                          <p:attrName>ppt_h</p:attrName>
                                        </p:attrNameLst>
                                      </p:cBhvr>
                                      <p:tavLst>
                                        <p:tav tm="0">
                                          <p:val>
                                            <p:fltVal val="0"/>
                                          </p:val>
                                        </p:tav>
                                        <p:tav tm="100000">
                                          <p:val>
                                            <p:strVal val="#ppt_h"/>
                                          </p:val>
                                        </p:tav>
                                      </p:tavLst>
                                    </p:anim>
                                    <p:animEffect transition="in" filter="fade">
                                      <p:cBhvr>
                                        <p:cTn id="19" dur="750"/>
                                        <p:tgtEl>
                                          <p:spTgt spid="14"/>
                                        </p:tgtEl>
                                      </p:cBhvr>
                                    </p:animEffect>
                                  </p:childTnLst>
                                </p:cTn>
                              </p:par>
                            </p:childTnLst>
                          </p:cTn>
                        </p:par>
                        <p:par>
                          <p:cTn id="20" fill="hold">
                            <p:stCondLst>
                              <p:cond delay="2750"/>
                            </p:stCondLst>
                            <p:childTnLst>
                              <p:par>
                                <p:cTn id="21" presetID="53" presetClass="entr" presetSubtype="16" fill="hold" nodeType="afterEffect">
                                  <p:stCondLst>
                                    <p:cond delay="250"/>
                                  </p:stCondLst>
                                  <p:childTnLst>
                                    <p:set>
                                      <p:cBhvr>
                                        <p:cTn id="22" dur="1" fill="hold">
                                          <p:stCondLst>
                                            <p:cond delay="0"/>
                                          </p:stCondLst>
                                        </p:cTn>
                                        <p:tgtEl>
                                          <p:spTgt spid="22"/>
                                        </p:tgtEl>
                                        <p:attrNameLst>
                                          <p:attrName>style.visibility</p:attrName>
                                        </p:attrNameLst>
                                      </p:cBhvr>
                                      <p:to>
                                        <p:strVal val="visible"/>
                                      </p:to>
                                    </p:set>
                                    <p:anim calcmode="lin" valueType="num">
                                      <p:cBhvr>
                                        <p:cTn id="23" dur="750" fill="hold"/>
                                        <p:tgtEl>
                                          <p:spTgt spid="22"/>
                                        </p:tgtEl>
                                        <p:attrNameLst>
                                          <p:attrName>ppt_w</p:attrName>
                                        </p:attrNameLst>
                                      </p:cBhvr>
                                      <p:tavLst>
                                        <p:tav tm="0">
                                          <p:val>
                                            <p:fltVal val="0"/>
                                          </p:val>
                                        </p:tav>
                                        <p:tav tm="100000">
                                          <p:val>
                                            <p:strVal val="#ppt_w"/>
                                          </p:val>
                                        </p:tav>
                                      </p:tavLst>
                                    </p:anim>
                                    <p:anim calcmode="lin" valueType="num">
                                      <p:cBhvr>
                                        <p:cTn id="24" dur="750" fill="hold"/>
                                        <p:tgtEl>
                                          <p:spTgt spid="22"/>
                                        </p:tgtEl>
                                        <p:attrNameLst>
                                          <p:attrName>ppt_h</p:attrName>
                                        </p:attrNameLst>
                                      </p:cBhvr>
                                      <p:tavLst>
                                        <p:tav tm="0">
                                          <p:val>
                                            <p:fltVal val="0"/>
                                          </p:val>
                                        </p:tav>
                                        <p:tav tm="100000">
                                          <p:val>
                                            <p:strVal val="#ppt_h"/>
                                          </p:val>
                                        </p:tav>
                                      </p:tavLst>
                                    </p:anim>
                                    <p:animEffect transition="in" filter="fade">
                                      <p:cBhvr>
                                        <p:cTn id="25" dur="750"/>
                                        <p:tgtEl>
                                          <p:spTgt spid="22"/>
                                        </p:tgtEl>
                                      </p:cBhvr>
                                    </p:animEffect>
                                  </p:childTnLst>
                                </p:cTn>
                              </p:par>
                            </p:childTnLst>
                          </p:cTn>
                        </p:par>
                        <p:par>
                          <p:cTn id="26" fill="hold">
                            <p:stCondLst>
                              <p:cond delay="3750"/>
                            </p:stCondLst>
                            <p:childTnLst>
                              <p:par>
                                <p:cTn id="27" presetID="53" presetClass="entr" presetSubtype="16" fill="hold" nodeType="afterEffect">
                                  <p:stCondLst>
                                    <p:cond delay="250"/>
                                  </p:stCondLst>
                                  <p:childTnLst>
                                    <p:set>
                                      <p:cBhvr>
                                        <p:cTn id="28" dur="1" fill="hold">
                                          <p:stCondLst>
                                            <p:cond delay="0"/>
                                          </p:stCondLst>
                                        </p:cTn>
                                        <p:tgtEl>
                                          <p:spTgt spid="29"/>
                                        </p:tgtEl>
                                        <p:attrNameLst>
                                          <p:attrName>style.visibility</p:attrName>
                                        </p:attrNameLst>
                                      </p:cBhvr>
                                      <p:to>
                                        <p:strVal val="visible"/>
                                      </p:to>
                                    </p:set>
                                    <p:anim calcmode="lin" valueType="num">
                                      <p:cBhvr>
                                        <p:cTn id="29" dur="750" fill="hold"/>
                                        <p:tgtEl>
                                          <p:spTgt spid="29"/>
                                        </p:tgtEl>
                                        <p:attrNameLst>
                                          <p:attrName>ppt_w</p:attrName>
                                        </p:attrNameLst>
                                      </p:cBhvr>
                                      <p:tavLst>
                                        <p:tav tm="0">
                                          <p:val>
                                            <p:fltVal val="0"/>
                                          </p:val>
                                        </p:tav>
                                        <p:tav tm="100000">
                                          <p:val>
                                            <p:strVal val="#ppt_w"/>
                                          </p:val>
                                        </p:tav>
                                      </p:tavLst>
                                    </p:anim>
                                    <p:anim calcmode="lin" valueType="num">
                                      <p:cBhvr>
                                        <p:cTn id="30" dur="750" fill="hold"/>
                                        <p:tgtEl>
                                          <p:spTgt spid="29"/>
                                        </p:tgtEl>
                                        <p:attrNameLst>
                                          <p:attrName>ppt_h</p:attrName>
                                        </p:attrNameLst>
                                      </p:cBhvr>
                                      <p:tavLst>
                                        <p:tav tm="0">
                                          <p:val>
                                            <p:fltVal val="0"/>
                                          </p:val>
                                        </p:tav>
                                        <p:tav tm="100000">
                                          <p:val>
                                            <p:strVal val="#ppt_h"/>
                                          </p:val>
                                        </p:tav>
                                      </p:tavLst>
                                    </p:anim>
                                    <p:animEffect transition="in" filter="fade">
                                      <p:cBhvr>
                                        <p:cTn id="31" dur="750"/>
                                        <p:tgtEl>
                                          <p:spTgt spid="29"/>
                                        </p:tgtEl>
                                      </p:cBhvr>
                                    </p:animEffect>
                                  </p:childTnLst>
                                </p:cTn>
                              </p:par>
                            </p:childTnLst>
                          </p:cTn>
                        </p:par>
                        <p:par>
                          <p:cTn id="32" fill="hold">
                            <p:stCondLst>
                              <p:cond delay="4750"/>
                            </p:stCondLst>
                            <p:childTnLst>
                              <p:par>
                                <p:cTn id="33" presetID="10" presetClass="entr" presetSubtype="0"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750"/>
                                        <p:tgtEl>
                                          <p:spTgt spid="37"/>
                                        </p:tgtEl>
                                      </p:cBhvr>
                                    </p:animEffect>
                                  </p:childTnLst>
                                </p:cTn>
                              </p:par>
                            </p:childTnLst>
                          </p:cTn>
                        </p:par>
                        <p:par>
                          <p:cTn id="36" fill="hold">
                            <p:stCondLst>
                              <p:cond delay="5500"/>
                            </p:stCondLst>
                            <p:childTnLst>
                              <p:par>
                                <p:cTn id="37" presetID="10" presetClass="entr" presetSubtype="0" fill="hold" grpId="0"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750"/>
                                        <p:tgtEl>
                                          <p:spTgt spid="38"/>
                                        </p:tgtEl>
                                      </p:cBhvr>
                                    </p:animEffect>
                                  </p:childTnLst>
                                </p:cTn>
                              </p:par>
                            </p:childTnLst>
                          </p:cTn>
                        </p:par>
                        <p:par>
                          <p:cTn id="40" fill="hold">
                            <p:stCondLst>
                              <p:cond delay="6250"/>
                            </p:stCondLst>
                            <p:childTnLst>
                              <p:par>
                                <p:cTn id="41" presetID="10" presetClass="entr" presetSubtype="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75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7" grpId="0"/>
      <p:bldP spid="38"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3887297" y="1131880"/>
            <a:ext cx="5163480" cy="1191993"/>
          </a:xfrm>
          <a:prstGeom prst="rect">
            <a:avLst/>
          </a:prstGeom>
        </p:spPr>
        <p:txBody>
          <a:bodyPr wrap="square">
            <a:spAutoFit/>
          </a:bodyPr>
          <a:lstStyle/>
          <a:p>
            <a:pPr>
              <a:lnSpc>
                <a:spcPct val="150000"/>
              </a:lnSpc>
            </a:pPr>
            <a:r>
              <a:rPr lang="en-US" altLang="zh-CN" sz="5400" spc="600" dirty="0">
                <a:solidFill>
                  <a:srgbClr val="2F5597"/>
                </a:solidFill>
                <a:latin typeface="汉仪菱心体简" panose="02010609000101010101" pitchFamily="49" charset="-122"/>
                <a:ea typeface="汉仪菱心体简" panose="02010609000101010101" pitchFamily="49" charset="-122"/>
              </a:rPr>
              <a:t>THANKS!</a:t>
            </a:r>
            <a:endParaRPr lang="zh-CN" altLang="en-US" sz="5400" spc="600" dirty="0">
              <a:solidFill>
                <a:srgbClr val="2F5597"/>
              </a:solidFill>
              <a:latin typeface="汉仪菱心体简" panose="02010609000101010101" pitchFamily="49" charset="-122"/>
              <a:ea typeface="汉仪菱心体简" panose="02010609000101010101" pitchFamily="49" charset="-122"/>
            </a:endParaRPr>
          </a:p>
        </p:txBody>
      </p:sp>
      <p:sp>
        <p:nvSpPr>
          <p:cNvPr id="25" name="矩形 24"/>
          <p:cNvSpPr/>
          <p:nvPr/>
        </p:nvSpPr>
        <p:spPr>
          <a:xfrm>
            <a:off x="1775520" y="2660915"/>
            <a:ext cx="8582272" cy="2627642"/>
          </a:xfrm>
          <a:prstGeom prst="rect">
            <a:avLst/>
          </a:prstGeom>
        </p:spPr>
        <p:txBody>
          <a:bodyPr wrap="square">
            <a:spAutoFit/>
          </a:bodyPr>
          <a:lstStyle/>
          <a:p>
            <a:pPr>
              <a:lnSpc>
                <a:spcPct val="150000"/>
              </a:lnSpc>
              <a:defRPr/>
            </a:pPr>
            <a:r>
              <a:rPr lang="zh-CN" altLang="en-US" sz="1867" kern="0" dirty="0">
                <a:solidFill>
                  <a:srgbClr val="414455"/>
                </a:solidFill>
                <a:latin typeface="微软雅黑" panose="020B0503020204020204" pitchFamily="34" charset="-122"/>
                <a:ea typeface="微软雅黑" panose="020B0503020204020204" pitchFamily="34" charset="-122"/>
              </a:rPr>
              <a:t>         大学生活即将结束，在此，我要感谢所有教导我的老师和陪伴我一齐成长的同学，他们在我的大学生涯给予了很大的帮助。本论文能够顺利完成，要特别感谢我的导师吉宝玉老师，吉</a:t>
            </a:r>
            <a:r>
              <a:rPr lang="zh-CN" altLang="en-US" sz="1867" dirty="0">
                <a:solidFill>
                  <a:srgbClr val="414455"/>
                </a:solidFill>
                <a:latin typeface="微软雅黑" pitchFamily="34" charset="-122"/>
                <a:ea typeface="微软雅黑" pitchFamily="34" charset="-122"/>
              </a:rPr>
              <a:t>老师对该论文从选题，构思到最后定稿的各个环节给予细心指引与教导</a:t>
            </a:r>
            <a:r>
              <a:rPr lang="en-US" altLang="zh-CN" sz="1867" dirty="0">
                <a:solidFill>
                  <a:srgbClr val="414455"/>
                </a:solidFill>
                <a:latin typeface="微软雅黑" pitchFamily="34" charset="-122"/>
                <a:ea typeface="微软雅黑" pitchFamily="34" charset="-122"/>
              </a:rPr>
              <a:t>,</a:t>
            </a:r>
            <a:r>
              <a:rPr lang="zh-CN" altLang="en-US" sz="1867" dirty="0">
                <a:solidFill>
                  <a:srgbClr val="414455"/>
                </a:solidFill>
                <a:latin typeface="微软雅黑" pitchFamily="34" charset="-122"/>
                <a:ea typeface="微软雅黑" pitchFamily="34" charset="-122"/>
              </a:rPr>
              <a:t>使我得以最终完成毕业论文设计！</a:t>
            </a:r>
            <a:endParaRPr lang="en-US" altLang="zh-CN" sz="1867" dirty="0">
              <a:solidFill>
                <a:srgbClr val="414455"/>
              </a:solidFill>
              <a:latin typeface="微软雅黑" pitchFamily="34" charset="-122"/>
              <a:ea typeface="微软雅黑" pitchFamily="34" charset="-122"/>
            </a:endParaRPr>
          </a:p>
          <a:p>
            <a:pPr>
              <a:lnSpc>
                <a:spcPct val="150000"/>
              </a:lnSpc>
              <a:defRPr/>
            </a:pPr>
            <a:r>
              <a:rPr lang="en-US" altLang="zh-CN" sz="1867" dirty="0">
                <a:solidFill>
                  <a:srgbClr val="414455"/>
                </a:solidFill>
                <a:latin typeface="微软雅黑" pitchFamily="34" charset="-122"/>
                <a:ea typeface="微软雅黑" pitchFamily="34" charset="-122"/>
              </a:rPr>
              <a:t>        </a:t>
            </a:r>
            <a:r>
              <a:rPr lang="zh-CN" altLang="en-US" sz="1867" dirty="0">
                <a:solidFill>
                  <a:srgbClr val="414455"/>
                </a:solidFill>
                <a:latin typeface="微软雅黑" pitchFamily="34" charset="-122"/>
                <a:ea typeface="微软雅黑" pitchFamily="34" charset="-122"/>
              </a:rPr>
              <a:t>最后，我要向百忙之中抽时间对本文进行审阅，评议和参与本人论文答辩的各位老师表示感谢！</a:t>
            </a:r>
            <a:endParaRPr lang="zh-CN" altLang="en-US" sz="1867" kern="0" dirty="0">
              <a:solidFill>
                <a:srgbClr val="414455"/>
              </a:solidFill>
              <a:latin typeface="微软雅黑" panose="020B0503020204020204" pitchFamily="34" charset="-122"/>
              <a:ea typeface="微软雅黑" panose="020B0503020204020204" pitchFamily="34" charset="-122"/>
            </a:endParaRPr>
          </a:p>
        </p:txBody>
      </p:sp>
      <p:sp>
        <p:nvSpPr>
          <p:cNvPr id="26" name="矩形 25"/>
          <p:cNvSpPr/>
          <p:nvPr/>
        </p:nvSpPr>
        <p:spPr>
          <a:xfrm>
            <a:off x="4093344" y="5451133"/>
            <a:ext cx="4064000" cy="635495"/>
          </a:xfrm>
          <a:prstGeom prst="rect">
            <a:avLst/>
          </a:prstGeom>
        </p:spPr>
        <p:txBody>
          <a:bodyPr wrap="square">
            <a:spAutoFit/>
          </a:bodyPr>
          <a:lstStyle/>
          <a:p>
            <a:pPr>
              <a:lnSpc>
                <a:spcPct val="150000"/>
              </a:lnSpc>
            </a:pPr>
            <a:r>
              <a:rPr lang="zh-CN" altLang="en-US" sz="2667" dirty="0">
                <a:solidFill>
                  <a:schemeClr val="tx2"/>
                </a:solidFill>
                <a:latin typeface="微软雅黑" panose="020B0503020204020204" pitchFamily="34" charset="-122"/>
                <a:ea typeface="微软雅黑" panose="020B0503020204020204" pitchFamily="34" charset="-122"/>
              </a:rPr>
              <a:t>恳请各位老师批评指正！</a:t>
            </a:r>
          </a:p>
        </p:txBody>
      </p:sp>
      <p:cxnSp>
        <p:nvCxnSpPr>
          <p:cNvPr id="5" name="直接连接符 4"/>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 name="TextBox 6"/>
          <p:cNvSpPr txBox="1"/>
          <p:nvPr/>
        </p:nvSpPr>
        <p:spPr>
          <a:xfrm>
            <a:off x="1211943" y="275107"/>
            <a:ext cx="1338828"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感谢语</a:t>
            </a:r>
          </a:p>
        </p:txBody>
      </p:sp>
      <p:sp>
        <p:nvSpPr>
          <p:cNvPr id="8" name="TextBox 7"/>
          <p:cNvSpPr txBox="1"/>
          <p:nvPr/>
        </p:nvSpPr>
        <p:spPr>
          <a:xfrm>
            <a:off x="3887297" y="357181"/>
            <a:ext cx="2407967" cy="461665"/>
          </a:xfrm>
          <a:prstGeom prst="rect">
            <a:avLst/>
          </a:prstGeom>
          <a:noFill/>
        </p:spPr>
        <p:txBody>
          <a:bodyPr wrap="none" rtlCol="0">
            <a:spAutoFit/>
          </a:bodyPr>
          <a:lstStyle/>
          <a:p>
            <a:r>
              <a:rPr lang="en-US" altLang="zh-CN" sz="2400" spc="600" dirty="0">
                <a:solidFill>
                  <a:srgbClr val="2F5597"/>
                </a:solidFill>
                <a:latin typeface="汉仪菱心体简" panose="02010609000101010101" pitchFamily="49" charset="-122"/>
                <a:ea typeface="汉仪菱心体简" panose="02010609000101010101" pitchFamily="49" charset="-122"/>
              </a:rPr>
              <a:t>Thank you</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cxnSp>
        <p:nvCxnSpPr>
          <p:cNvPr id="9" name="直接连接符 8"/>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071746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300"/>
                                        <p:tgtEl>
                                          <p:spTgt spid="5"/>
                                        </p:tgtEl>
                                      </p:cBhvr>
                                    </p:animEffect>
                                  </p:childTnLst>
                                </p:cTn>
                              </p:par>
                            </p:childTnLst>
                          </p:cTn>
                        </p:par>
                        <p:par>
                          <p:cTn id="8" fill="hold">
                            <p:stCondLst>
                              <p:cond delay="3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300"/>
                                        <p:tgtEl>
                                          <p:spTgt spid="6"/>
                                        </p:tgtEl>
                                      </p:cBhvr>
                                    </p:animEffect>
                                  </p:childTnLst>
                                </p:cTn>
                              </p:par>
                            </p:childTnLst>
                          </p:cTn>
                        </p:par>
                        <p:par>
                          <p:cTn id="12" fill="hold">
                            <p:stCondLst>
                              <p:cond delay="600"/>
                            </p:stCondLst>
                            <p:childTnLst>
                              <p:par>
                                <p:cTn id="13" presetID="1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ppt_x</p:attrName>
                                        </p:attrNameLst>
                                      </p:cBhvr>
                                      <p:tavLst>
                                        <p:tav tm="0">
                                          <p:val>
                                            <p:strVal val="#ppt_x-#ppt_w*1.125000"/>
                                          </p:val>
                                        </p:tav>
                                        <p:tav tm="100000">
                                          <p:val>
                                            <p:strVal val="#ppt_x"/>
                                          </p:val>
                                        </p:tav>
                                      </p:tavLst>
                                    </p:anim>
                                    <p:animEffect transition="in" filter="wipe(right)">
                                      <p:cBhvr>
                                        <p:cTn id="16" dur="500"/>
                                        <p:tgtEl>
                                          <p:spTgt spid="7"/>
                                        </p:tgtEl>
                                      </p:cBhvr>
                                    </p:animEffect>
                                  </p:childTnLst>
                                </p:cTn>
                              </p:par>
                              <p:par>
                                <p:cTn id="17" presetID="12" presetClass="entr" presetSubtype="8"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ppt_x</p:attrName>
                                        </p:attrNameLst>
                                      </p:cBhvr>
                                      <p:tavLst>
                                        <p:tav tm="0">
                                          <p:val>
                                            <p:strVal val="#ppt_x-#ppt_w*1.125000"/>
                                          </p:val>
                                        </p:tav>
                                        <p:tav tm="100000">
                                          <p:val>
                                            <p:strVal val="#ppt_x"/>
                                          </p:val>
                                        </p:tav>
                                      </p:tavLst>
                                    </p:anim>
                                    <p:animEffect transition="in" filter="wipe(right)">
                                      <p:cBhvr>
                                        <p:cTn id="20" dur="500"/>
                                        <p:tgtEl>
                                          <p:spTgt spid="9"/>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ppt_x</p:attrName>
                                        </p:attrNameLst>
                                      </p:cBhvr>
                                      <p:tavLst>
                                        <p:tav tm="0">
                                          <p:val>
                                            <p:strVal val="#ppt_x-#ppt_w*1.125000"/>
                                          </p:val>
                                        </p:tav>
                                        <p:tav tm="100000">
                                          <p:val>
                                            <p:strVal val="#ppt_x"/>
                                          </p:val>
                                        </p:tav>
                                      </p:tavLst>
                                    </p:anim>
                                    <p:animEffect transition="in" filter="wipe(right)">
                                      <p:cBhvr>
                                        <p:cTn id="24" dur="500"/>
                                        <p:tgtEl>
                                          <p:spTgt spid="8"/>
                                        </p:tgtEl>
                                      </p:cBhvr>
                                    </p:animEffect>
                                  </p:childTnLst>
                                </p:cTn>
                              </p:par>
                            </p:childTnLst>
                          </p:cTn>
                        </p:par>
                        <p:par>
                          <p:cTn id="25" fill="hold">
                            <p:stCondLst>
                              <p:cond delay="1100"/>
                            </p:stCondLst>
                            <p:childTnLst>
                              <p:par>
                                <p:cTn id="26" presetID="17" presetClass="entr" presetSubtype="1" fill="hold" grpId="0" nodeType="afterEffect">
                                  <p:stCondLst>
                                    <p:cond delay="0"/>
                                  </p:stCondLst>
                                  <p:iterate type="lt">
                                    <p:tmPct val="40000"/>
                                  </p:iterate>
                                  <p:childTnLst>
                                    <p:set>
                                      <p:cBhvr>
                                        <p:cTn id="27" dur="1" fill="hold">
                                          <p:stCondLst>
                                            <p:cond delay="0"/>
                                          </p:stCondLst>
                                        </p:cTn>
                                        <p:tgtEl>
                                          <p:spTgt spid="24"/>
                                        </p:tgtEl>
                                        <p:attrNameLst>
                                          <p:attrName>style.visibility</p:attrName>
                                        </p:attrNameLst>
                                      </p:cBhvr>
                                      <p:to>
                                        <p:strVal val="visible"/>
                                      </p:to>
                                    </p:set>
                                    <p:anim calcmode="lin" valueType="num">
                                      <p:cBhvr>
                                        <p:cTn id="28" dur="250" fill="hold"/>
                                        <p:tgtEl>
                                          <p:spTgt spid="24"/>
                                        </p:tgtEl>
                                        <p:attrNameLst>
                                          <p:attrName>ppt_x</p:attrName>
                                        </p:attrNameLst>
                                      </p:cBhvr>
                                      <p:tavLst>
                                        <p:tav tm="0">
                                          <p:val>
                                            <p:strVal val="#ppt_x"/>
                                          </p:val>
                                        </p:tav>
                                        <p:tav tm="100000">
                                          <p:val>
                                            <p:strVal val="#ppt_x"/>
                                          </p:val>
                                        </p:tav>
                                      </p:tavLst>
                                    </p:anim>
                                    <p:anim calcmode="lin" valueType="num">
                                      <p:cBhvr>
                                        <p:cTn id="29" dur="250" fill="hold"/>
                                        <p:tgtEl>
                                          <p:spTgt spid="24"/>
                                        </p:tgtEl>
                                        <p:attrNameLst>
                                          <p:attrName>ppt_y</p:attrName>
                                        </p:attrNameLst>
                                      </p:cBhvr>
                                      <p:tavLst>
                                        <p:tav tm="0">
                                          <p:val>
                                            <p:strVal val="#ppt_y-#ppt_h/2"/>
                                          </p:val>
                                        </p:tav>
                                        <p:tav tm="100000">
                                          <p:val>
                                            <p:strVal val="#ppt_y"/>
                                          </p:val>
                                        </p:tav>
                                      </p:tavLst>
                                    </p:anim>
                                    <p:anim calcmode="lin" valueType="num">
                                      <p:cBhvr>
                                        <p:cTn id="30" dur="250" fill="hold"/>
                                        <p:tgtEl>
                                          <p:spTgt spid="24"/>
                                        </p:tgtEl>
                                        <p:attrNameLst>
                                          <p:attrName>ppt_w</p:attrName>
                                        </p:attrNameLst>
                                      </p:cBhvr>
                                      <p:tavLst>
                                        <p:tav tm="0">
                                          <p:val>
                                            <p:strVal val="#ppt_w"/>
                                          </p:val>
                                        </p:tav>
                                        <p:tav tm="100000">
                                          <p:val>
                                            <p:strVal val="#ppt_w"/>
                                          </p:val>
                                        </p:tav>
                                      </p:tavLst>
                                    </p:anim>
                                    <p:anim calcmode="lin" valueType="num">
                                      <p:cBhvr>
                                        <p:cTn id="31" dur="250" fill="hold"/>
                                        <p:tgtEl>
                                          <p:spTgt spid="24"/>
                                        </p:tgtEl>
                                        <p:attrNameLst>
                                          <p:attrName>ppt_h</p:attrName>
                                        </p:attrNameLst>
                                      </p:cBhvr>
                                      <p:tavLst>
                                        <p:tav tm="0">
                                          <p:val>
                                            <p:fltVal val="0"/>
                                          </p:val>
                                        </p:tav>
                                        <p:tav tm="100000">
                                          <p:val>
                                            <p:strVal val="#ppt_h"/>
                                          </p:val>
                                        </p:tav>
                                      </p:tavLst>
                                    </p:anim>
                                  </p:childTnLst>
                                </p:cTn>
                              </p:par>
                              <p:par>
                                <p:cTn id="32" presetID="22" presetClass="entr" presetSubtype="8" fill="hold" grpId="0" nodeType="withEffect">
                                  <p:stCondLst>
                                    <p:cond delay="0"/>
                                  </p:stCondLst>
                                  <p:iterate type="lt">
                                    <p:tmPct val="30000"/>
                                  </p:iterate>
                                  <p:childTnLst>
                                    <p:set>
                                      <p:cBhvr>
                                        <p:cTn id="33" dur="1" fill="hold">
                                          <p:stCondLst>
                                            <p:cond delay="0"/>
                                          </p:stCondLst>
                                        </p:cTn>
                                        <p:tgtEl>
                                          <p:spTgt spid="25"/>
                                        </p:tgtEl>
                                        <p:attrNameLst>
                                          <p:attrName>style.visibility</p:attrName>
                                        </p:attrNameLst>
                                      </p:cBhvr>
                                      <p:to>
                                        <p:strVal val="visible"/>
                                      </p:to>
                                    </p:set>
                                    <p:animEffect transition="in" filter="wipe(left)">
                                      <p:cBhvr>
                                        <p:cTn id="34" dur="300"/>
                                        <p:tgtEl>
                                          <p:spTgt spid="25"/>
                                        </p:tgtEl>
                                      </p:cBhvr>
                                    </p:animEffect>
                                  </p:childTnLst>
                                </p:cTn>
                              </p:par>
                              <p:par>
                                <p:cTn id="35" presetID="36" presetClass="emph" presetSubtype="0" fill="hold" grpId="1" nodeType="withEffect">
                                  <p:stCondLst>
                                    <p:cond delay="0"/>
                                  </p:stCondLst>
                                  <p:iterate type="lt">
                                    <p:tmPct val="30000"/>
                                  </p:iterate>
                                  <p:childTnLst>
                                    <p:animScale>
                                      <p:cBhvr>
                                        <p:cTn id="36" dur="150" autoRev="1" fill="hold">
                                          <p:stCondLst>
                                            <p:cond delay="0"/>
                                          </p:stCondLst>
                                        </p:cTn>
                                        <p:tgtEl>
                                          <p:spTgt spid="25"/>
                                        </p:tgtEl>
                                      </p:cBhvr>
                                      <p:to x="80000" y="100000"/>
                                    </p:animScale>
                                    <p:anim by="(#ppt_w*0.10)" calcmode="lin" valueType="num">
                                      <p:cBhvr>
                                        <p:cTn id="37" dur="150" autoRev="1" fill="hold">
                                          <p:stCondLst>
                                            <p:cond delay="0"/>
                                          </p:stCondLst>
                                        </p:cTn>
                                        <p:tgtEl>
                                          <p:spTgt spid="25"/>
                                        </p:tgtEl>
                                        <p:attrNameLst>
                                          <p:attrName>ppt_x</p:attrName>
                                        </p:attrNameLst>
                                      </p:cBhvr>
                                    </p:anim>
                                    <p:anim by="(-#ppt_w*0.10)" calcmode="lin" valueType="num">
                                      <p:cBhvr>
                                        <p:cTn id="38" dur="150" autoRev="1" fill="hold">
                                          <p:stCondLst>
                                            <p:cond delay="0"/>
                                          </p:stCondLst>
                                        </p:cTn>
                                        <p:tgtEl>
                                          <p:spTgt spid="25"/>
                                        </p:tgtEl>
                                        <p:attrNameLst>
                                          <p:attrName>ppt_y</p:attrName>
                                        </p:attrNameLst>
                                      </p:cBhvr>
                                    </p:anim>
                                    <p:animRot by="-480000">
                                      <p:cBhvr>
                                        <p:cTn id="39" dur="150" autoRev="1" fill="hold">
                                          <p:stCondLst>
                                            <p:cond delay="0"/>
                                          </p:stCondLst>
                                        </p:cTn>
                                        <p:tgtEl>
                                          <p:spTgt spid="25"/>
                                        </p:tgtEl>
                                        <p:attrNameLst>
                                          <p:attrName>r</p:attrName>
                                        </p:attrNameLst>
                                      </p:cBhvr>
                                    </p:animRot>
                                  </p:childTnLst>
                                </p:cTn>
                              </p:par>
                            </p:childTnLst>
                          </p:cTn>
                        </p:par>
                        <p:par>
                          <p:cTn id="40" fill="hold">
                            <p:stCondLst>
                              <p:cond delay="16520"/>
                            </p:stCondLst>
                            <p:childTnLst>
                              <p:par>
                                <p:cTn id="41" presetID="42"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1000"/>
                                        <p:tgtEl>
                                          <p:spTgt spid="26"/>
                                        </p:tgtEl>
                                      </p:cBhvr>
                                    </p:animEffect>
                                    <p:anim calcmode="lin" valueType="num">
                                      <p:cBhvr>
                                        <p:cTn id="44" dur="1000" fill="hold"/>
                                        <p:tgtEl>
                                          <p:spTgt spid="26"/>
                                        </p:tgtEl>
                                        <p:attrNameLst>
                                          <p:attrName>ppt_x</p:attrName>
                                        </p:attrNameLst>
                                      </p:cBhvr>
                                      <p:tavLst>
                                        <p:tav tm="0">
                                          <p:val>
                                            <p:strVal val="#ppt_x"/>
                                          </p:val>
                                        </p:tav>
                                        <p:tav tm="100000">
                                          <p:val>
                                            <p:strVal val="#ppt_x"/>
                                          </p:val>
                                        </p:tav>
                                      </p:tavLst>
                                    </p:anim>
                                    <p:anim calcmode="lin" valueType="num">
                                      <p:cBhvr>
                                        <p:cTn id="45" dur="1000" fill="hold"/>
                                        <p:tgtEl>
                                          <p:spTgt spid="26"/>
                                        </p:tgtEl>
                                        <p:attrNameLst>
                                          <p:attrName>ppt_y</p:attrName>
                                        </p:attrNameLst>
                                      </p:cBhvr>
                                      <p:tavLst>
                                        <p:tav tm="0">
                                          <p:val>
                                            <p:strVal val="#ppt_y+.1"/>
                                          </p:val>
                                        </p:tav>
                                        <p:tav tm="100000">
                                          <p:val>
                                            <p:strVal val="#ppt_y"/>
                                          </p:val>
                                        </p:tav>
                                      </p:tavLst>
                                    </p:anim>
                                  </p:childTnLst>
                                </p:cTn>
                              </p:par>
                              <p:par>
                                <p:cTn id="46" presetID="1" presetClass="entr" presetSubtype="0" fill="hold" nodeType="withEffect">
                                  <p:stCondLst>
                                    <p:cond delay="0"/>
                                  </p:stCondLst>
                                  <p:childTnLst>
                                    <p:set>
                                      <p:cBhvr>
                                        <p:cTn id="47" dur="1" fill="hold">
                                          <p:stCondLst>
                                            <p:cond delay="0"/>
                                          </p:stCondLst>
                                        </p:cTn>
                                        <p:tgtEl>
                                          <p:spTgt spid="25">
                                            <p:txEl>
                                              <p:pRg st="0" end="0"/>
                                            </p:txEl>
                                          </p:spTgt>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25">
                                            <p:txEl>
                                              <p:pRg st="1" end="1"/>
                                            </p:txEl>
                                          </p:spTgt>
                                        </p:tgtEl>
                                        <p:attrNameLst>
                                          <p:attrName>style.visibility</p:attrName>
                                        </p:attrNameLst>
                                      </p:cBhvr>
                                      <p:to>
                                        <p:strVal val="visible"/>
                                      </p:to>
                                    </p:set>
                                  </p:childTnLst>
                                </p:cTn>
                              </p:par>
                              <p:par>
                                <p:cTn id="50" presetID="1" presetClass="entr" presetSubtype="0" fill="hold" grpId="2" nodeType="withEffect">
                                  <p:stCondLst>
                                    <p:cond delay="0"/>
                                  </p:stCondLst>
                                  <p:childTnLst>
                                    <p:set>
                                      <p:cBhvr>
                                        <p:cTn id="51" dur="1" fill="hold">
                                          <p:stCondLst>
                                            <p:cond delay="0"/>
                                          </p:stCondLst>
                                        </p:cTn>
                                        <p:tgtEl>
                                          <p:spTgt spid="25">
                                            <p:txEl>
                                              <p:pRg st="0" end="0"/>
                                            </p:txEl>
                                          </p:spTgt>
                                        </p:tgtEl>
                                        <p:attrNameLst>
                                          <p:attrName>style.visibility</p:attrName>
                                        </p:attrNameLst>
                                      </p:cBhvr>
                                      <p:to>
                                        <p:strVal val="visible"/>
                                      </p:to>
                                    </p:set>
                                  </p:childTnLst>
                                </p:cTn>
                              </p:par>
                              <p:par>
                                <p:cTn id="52" presetID="1" presetClass="entr" presetSubtype="0" fill="hold" grpId="2" nodeType="withEffect">
                                  <p:stCondLst>
                                    <p:cond delay="0"/>
                                  </p:stCondLst>
                                  <p:childTnLst>
                                    <p:set>
                                      <p:cBhvr>
                                        <p:cTn id="53" dur="1" fill="hold">
                                          <p:stCondLst>
                                            <p:cond delay="0"/>
                                          </p:stCondLst>
                                        </p:cTn>
                                        <p:tgtEl>
                                          <p:spTgt spid="2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5" grpId="2" build="allAtOnce"/>
      <p:bldP spid="26" grpId="0"/>
      <p:bldP spid="6" grpId="0" animBg="1"/>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2330419" y="1128545"/>
            <a:ext cx="2493904" cy="2493904"/>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40" name="椭圆 39"/>
          <p:cNvSpPr/>
          <p:nvPr/>
        </p:nvSpPr>
        <p:spPr>
          <a:xfrm>
            <a:off x="1361596" y="4388268"/>
            <a:ext cx="903568" cy="903568"/>
          </a:xfrm>
          <a:prstGeom prst="ellipse">
            <a:avLst/>
          </a:prstGeom>
          <a:solidFill>
            <a:srgbClr val="1A3F6C"/>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1" name="椭圆 40"/>
          <p:cNvSpPr/>
          <p:nvPr/>
        </p:nvSpPr>
        <p:spPr>
          <a:xfrm>
            <a:off x="2531865" y="676908"/>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42" name="组合 41"/>
          <p:cNvGrpSpPr/>
          <p:nvPr/>
        </p:nvGrpSpPr>
        <p:grpSpPr>
          <a:xfrm>
            <a:off x="6493914" y="3555823"/>
            <a:ext cx="401413" cy="401413"/>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64" name="椭圆 6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5" name="组合 64"/>
          <p:cNvGrpSpPr/>
          <p:nvPr/>
        </p:nvGrpSpPr>
        <p:grpSpPr>
          <a:xfrm>
            <a:off x="7119617" y="1754637"/>
            <a:ext cx="831871" cy="831871"/>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9" name="组合 68"/>
          <p:cNvGrpSpPr/>
          <p:nvPr/>
        </p:nvGrpSpPr>
        <p:grpSpPr>
          <a:xfrm>
            <a:off x="3574586" y="4486485"/>
            <a:ext cx="293036" cy="293036"/>
            <a:chOff x="304800" y="673100"/>
            <a:chExt cx="4000500" cy="4000500"/>
          </a:xfrm>
          <a:effectLst>
            <a:outerShdw blurRad="381000" dist="152400" dir="8100000" algn="tr" rotWithShape="0">
              <a:prstClr val="black">
                <a:alpha val="70000"/>
              </a:prstClr>
            </a:outerShdw>
          </a:effectLst>
        </p:grpSpPr>
        <p:sp>
          <p:nvSpPr>
            <p:cNvPr id="70" name="同心圆 6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1" name="椭圆 7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2" name="组合 71"/>
          <p:cNvGrpSpPr/>
          <p:nvPr/>
        </p:nvGrpSpPr>
        <p:grpSpPr>
          <a:xfrm>
            <a:off x="576293" y="5798678"/>
            <a:ext cx="383892" cy="383892"/>
            <a:chOff x="304800" y="673100"/>
            <a:chExt cx="4000500" cy="4000500"/>
          </a:xfrm>
          <a:effectLst>
            <a:outerShdw blurRad="381000" dist="152400" dir="8100000" algn="tr" rotWithShape="0">
              <a:prstClr val="black">
                <a:alpha val="7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4" name="椭圆 7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75" name="椭圆 74"/>
          <p:cNvSpPr/>
          <p:nvPr/>
        </p:nvSpPr>
        <p:spPr>
          <a:xfrm>
            <a:off x="6046381" y="14064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6" name="椭圆 75"/>
          <p:cNvSpPr/>
          <p:nvPr/>
        </p:nvSpPr>
        <p:spPr>
          <a:xfrm>
            <a:off x="6065732" y="6014569"/>
            <a:ext cx="183185" cy="183185"/>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77" name="组合 76"/>
          <p:cNvGrpSpPr/>
          <p:nvPr/>
        </p:nvGrpSpPr>
        <p:grpSpPr>
          <a:xfrm>
            <a:off x="4758535" y="4164626"/>
            <a:ext cx="1099479" cy="1099479"/>
            <a:chOff x="304800" y="673100"/>
            <a:chExt cx="4000500" cy="4000500"/>
          </a:xfrm>
          <a:effectLst>
            <a:outerShdw blurRad="317500" dist="1905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81" name="TextBox 80"/>
          <p:cNvSpPr txBox="1"/>
          <p:nvPr/>
        </p:nvSpPr>
        <p:spPr>
          <a:xfrm>
            <a:off x="2514030" y="2075545"/>
            <a:ext cx="2114681" cy="625877"/>
          </a:xfrm>
          <a:prstGeom prst="rect">
            <a:avLst/>
          </a:prstGeom>
          <a:noFill/>
          <a:effectLst/>
        </p:spPr>
        <p:txBody>
          <a:bodyPr wrap="none" rtlCol="0">
            <a:spAutoFit/>
          </a:bodyPr>
          <a:lstStyle/>
          <a:p>
            <a:r>
              <a:rPr lang="en-US" altLang="zh-CN" sz="3467" b="1" dirty="0">
                <a:solidFill>
                  <a:srgbClr val="C00000"/>
                </a:solidFill>
                <a:latin typeface="微软雅黑" pitchFamily="34" charset="-122"/>
                <a:ea typeface="造字工房俊雅锐宋体验版常规体" pitchFamily="50" charset="-122"/>
              </a:rPr>
              <a:t>THANKS</a:t>
            </a:r>
            <a:endParaRPr lang="zh-CN" altLang="en-US" sz="3467" b="1" dirty="0">
              <a:solidFill>
                <a:srgbClr val="C00000"/>
              </a:solidFill>
              <a:latin typeface="微软雅黑" pitchFamily="34" charset="-122"/>
              <a:ea typeface="造字工房俊雅锐宋体验版常规体" pitchFamily="50" charset="-122"/>
            </a:endParaRPr>
          </a:p>
        </p:txBody>
      </p:sp>
      <p:sp>
        <p:nvSpPr>
          <p:cNvPr id="83" name="TextBox 82"/>
          <p:cNvSpPr txBox="1"/>
          <p:nvPr/>
        </p:nvSpPr>
        <p:spPr>
          <a:xfrm>
            <a:off x="8208235" y="4258701"/>
            <a:ext cx="3332964" cy="1979901"/>
          </a:xfrm>
          <a:prstGeom prst="rect">
            <a:avLst/>
          </a:prstGeom>
          <a:noFill/>
        </p:spPr>
        <p:txBody>
          <a:bodyPr wrap="none" rtlCol="0">
            <a:spAutoFit/>
          </a:bodyPr>
          <a:lstStyle/>
          <a:p>
            <a:r>
              <a:rPr lang="zh-CN" altLang="en-US" sz="6133" dirty="0">
                <a:solidFill>
                  <a:schemeClr val="tx2"/>
                </a:solidFill>
                <a:latin typeface="微软雅黑" pitchFamily="34" charset="-122"/>
                <a:ea typeface="微软雅黑" pitchFamily="34" charset="-122"/>
              </a:rPr>
              <a:t>演示完毕</a:t>
            </a:r>
            <a:endParaRPr lang="en-US" altLang="zh-CN" sz="6133" dirty="0">
              <a:solidFill>
                <a:schemeClr val="tx2"/>
              </a:solidFill>
              <a:latin typeface="微软雅黑" pitchFamily="34" charset="-122"/>
              <a:ea typeface="微软雅黑" pitchFamily="34" charset="-122"/>
            </a:endParaRPr>
          </a:p>
          <a:p>
            <a:r>
              <a:rPr lang="zh-CN" altLang="en-US" sz="6133" dirty="0">
                <a:solidFill>
                  <a:schemeClr val="tx2"/>
                </a:solidFill>
                <a:latin typeface="微软雅黑" pitchFamily="34" charset="-122"/>
                <a:ea typeface="微软雅黑" pitchFamily="34" charset="-122"/>
              </a:rPr>
              <a:t>感谢观看</a:t>
            </a:r>
            <a:endParaRPr lang="en-US" altLang="zh-CN" sz="6133" dirty="0">
              <a:solidFill>
                <a:schemeClr val="tx2"/>
              </a:solidFill>
              <a:latin typeface="微软雅黑" pitchFamily="34" charset="-122"/>
              <a:ea typeface="微软雅黑" pitchFamily="34" charset="-122"/>
            </a:endParaRPr>
          </a:p>
        </p:txBody>
      </p:sp>
      <p:sp>
        <p:nvSpPr>
          <p:cNvPr id="27" name="TextBox 26"/>
          <p:cNvSpPr txBox="1"/>
          <p:nvPr/>
        </p:nvSpPr>
        <p:spPr>
          <a:xfrm>
            <a:off x="14146653" y="8510119"/>
            <a:ext cx="1107996" cy="461665"/>
          </a:xfrm>
          <a:prstGeom prst="rect">
            <a:avLst/>
          </a:prstGeom>
          <a:noFill/>
        </p:spPr>
        <p:txBody>
          <a:bodyPr wrap="none" rtlCol="0">
            <a:spAutoFit/>
          </a:bodyPr>
          <a:lstStyle/>
          <a:p>
            <a:r>
              <a:rPr lang="zh-CN" altLang="en-US" sz="2400" dirty="0"/>
              <a:t>延时符</a:t>
            </a:r>
          </a:p>
        </p:txBody>
      </p:sp>
    </p:spTree>
    <p:custDataLst>
      <p:tags r:id="rId1"/>
    </p:custDataLst>
    <p:extLst>
      <p:ext uri="{BB962C8B-B14F-4D97-AF65-F5344CB8AC3E}">
        <p14:creationId xmlns:p14="http://schemas.microsoft.com/office/powerpoint/2010/main" val="21581602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3"/>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3"/>
                                        </p:tgtEl>
                                        <p:attrNameLst>
                                          <p:attrName>style.visibility</p:attrName>
                                        </p:attrNameLst>
                                      </p:cBhvr>
                                      <p:to>
                                        <p:strVal val="visible"/>
                                      </p:to>
                                    </p:set>
                                    <p:anim calcmode="lin" valueType="num">
                                      <p:cBhvr>
                                        <p:cTn id="9" dur="1000" fill="hold"/>
                                        <p:tgtEl>
                                          <p:spTgt spid="33"/>
                                        </p:tgtEl>
                                        <p:attrNameLst>
                                          <p:attrName>ppt_w</p:attrName>
                                        </p:attrNameLst>
                                      </p:cBhvr>
                                      <p:tavLst>
                                        <p:tav tm="0">
                                          <p:val>
                                            <p:fltVal val="0"/>
                                          </p:val>
                                        </p:tav>
                                        <p:tav tm="100000">
                                          <p:val>
                                            <p:strVal val="#ppt_w"/>
                                          </p:val>
                                        </p:tav>
                                      </p:tavLst>
                                    </p:anim>
                                    <p:anim calcmode="lin" valueType="num">
                                      <p:cBhvr>
                                        <p:cTn id="10" dur="1000" fill="hold"/>
                                        <p:tgtEl>
                                          <p:spTgt spid="33"/>
                                        </p:tgtEl>
                                        <p:attrNameLst>
                                          <p:attrName>ppt_h</p:attrName>
                                        </p:attrNameLst>
                                      </p:cBhvr>
                                      <p:tavLst>
                                        <p:tav tm="0">
                                          <p:val>
                                            <p:fltVal val="0"/>
                                          </p:val>
                                        </p:tav>
                                        <p:tav tm="100000">
                                          <p:val>
                                            <p:strVal val="#ppt_h"/>
                                          </p:val>
                                        </p:tav>
                                      </p:tavLst>
                                    </p:anim>
                                    <p:animEffect transition="in" filter="fade">
                                      <p:cBhvr>
                                        <p:cTn id="11" dur="1000"/>
                                        <p:tgtEl>
                                          <p:spTgt spid="33"/>
                                        </p:tgtEl>
                                      </p:cBhvr>
                                    </p:animEffect>
                                  </p:childTnLst>
                                </p:cTn>
                              </p:par>
                              <p:par>
                                <p:cTn id="12" presetID="64" presetClass="path" presetSubtype="0" fill="hold" nodeType="withEffect">
                                  <p:stCondLst>
                                    <p:cond delay="400"/>
                                  </p:stCondLst>
                                  <p:childTnLst>
                                    <p:animMotion origin="layout" path="M -4.72222E-6 -4.68026E-6 L 0.38872 0.84338 " pathEditMode="relative" rAng="0" ptsTypes="AA">
                                      <p:cBhvr>
                                        <p:cTn id="13" dur="1000" spd="-100000" fill="hold"/>
                                        <p:tgtEl>
                                          <p:spTgt spid="33"/>
                                        </p:tgtEl>
                                        <p:attrNameLst>
                                          <p:attrName>ppt_x</p:attrName>
                                          <p:attrName>ppt_y</p:attrName>
                                        </p:attrNameLst>
                                      </p:cBhvr>
                                      <p:rCtr x="19427" y="42169"/>
                                    </p:animMotion>
                                  </p:childTnLst>
                                </p:cTn>
                              </p:par>
                              <p:par>
                                <p:cTn id="14" presetID="1" presetClass="entr" presetSubtype="0" fill="hold" grpId="0" nodeType="withEffect">
                                  <p:stCondLst>
                                    <p:cond delay="300"/>
                                  </p:stCondLst>
                                  <p:childTnLst>
                                    <p:set>
                                      <p:cBhvr>
                                        <p:cTn id="15" dur="1" fill="hold">
                                          <p:stCondLst>
                                            <p:cond delay="0"/>
                                          </p:stCondLst>
                                        </p:cTn>
                                        <p:tgtEl>
                                          <p:spTgt spid="41"/>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Effect transition="in" filter="fade">
                                      <p:cBhvr>
                                        <p:cTn id="20" dur="1000"/>
                                        <p:tgtEl>
                                          <p:spTgt spid="41"/>
                                        </p:tgtEl>
                                      </p:cBhvr>
                                    </p:animEffect>
                                  </p:childTnLst>
                                </p:cTn>
                              </p:par>
                              <p:par>
                                <p:cTn id="21" presetID="64" presetClass="path" presetSubtype="0" fill="hold" grpId="2" nodeType="withEffect">
                                  <p:stCondLst>
                                    <p:cond delay="300"/>
                                  </p:stCondLst>
                                  <p:childTnLst>
                                    <p:animMotion origin="layout" path="M 2.77778E-6 2.422E-6 L 0.39375 -0.33797 " pathEditMode="relative" rAng="0" ptsTypes="AA">
                                      <p:cBhvr>
                                        <p:cTn id="22" dur="1000" spd="-100000" fill="hold"/>
                                        <p:tgtEl>
                                          <p:spTgt spid="41"/>
                                        </p:tgtEl>
                                        <p:attrNameLst>
                                          <p:attrName>ppt_x</p:attrName>
                                          <p:attrName>ppt_y</p:attrName>
                                        </p:attrNameLst>
                                      </p:cBhvr>
                                      <p:rCtr x="19688" y="-16898"/>
                                    </p:animMotion>
                                  </p:childTnLst>
                                </p:cTn>
                              </p:par>
                              <p:par>
                                <p:cTn id="23" presetID="1" presetClass="entr" presetSubtype="0" fill="hold" nodeType="withEffect">
                                  <p:stCondLst>
                                    <p:cond delay="300"/>
                                  </p:stCondLst>
                                  <p:childTnLst>
                                    <p:set>
                                      <p:cBhvr>
                                        <p:cTn id="24" dur="1" fill="hold">
                                          <p:stCondLst>
                                            <p:cond delay="0"/>
                                          </p:stCondLst>
                                        </p:cTn>
                                        <p:tgtEl>
                                          <p:spTgt spid="42"/>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animEffect transition="in" filter="fade">
                                      <p:cBhvr>
                                        <p:cTn id="29" dur="1000"/>
                                        <p:tgtEl>
                                          <p:spTgt spid="42"/>
                                        </p:tgtEl>
                                      </p:cBhvr>
                                    </p:animEffect>
                                  </p:childTnLst>
                                </p:cTn>
                              </p:par>
                              <p:par>
                                <p:cTn id="30" presetID="64" presetClass="path" presetSubtype="0" fill="hold" nodeType="withEffect">
                                  <p:stCondLst>
                                    <p:cond delay="300"/>
                                  </p:stCondLst>
                                  <p:childTnLst>
                                    <p:animMotion origin="layout" path="M -5.55556E-7 -1.46123E-6 L 0.20451 0.58418 " pathEditMode="relative" rAng="0" ptsTypes="AA">
                                      <p:cBhvr>
                                        <p:cTn id="31" dur="1000" spd="-100000" fill="hold"/>
                                        <p:tgtEl>
                                          <p:spTgt spid="42"/>
                                        </p:tgtEl>
                                        <p:attrNameLst>
                                          <p:attrName>ppt_x</p:attrName>
                                          <p:attrName>ppt_y</p:attrName>
                                        </p:attrNameLst>
                                      </p:cBhvr>
                                      <p:rCtr x="10226" y="29194"/>
                                    </p:animMotion>
                                  </p:childTnLst>
                                </p:cTn>
                              </p:par>
                              <p:par>
                                <p:cTn id="32" presetID="1" presetClass="entr" presetSubtype="0"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p:cTn id="36" dur="1000" fill="hold"/>
                                        <p:tgtEl>
                                          <p:spTgt spid="65"/>
                                        </p:tgtEl>
                                        <p:attrNameLst>
                                          <p:attrName>ppt_w</p:attrName>
                                        </p:attrNameLst>
                                      </p:cBhvr>
                                      <p:tavLst>
                                        <p:tav tm="0">
                                          <p:val>
                                            <p:fltVal val="0"/>
                                          </p:val>
                                        </p:tav>
                                        <p:tav tm="100000">
                                          <p:val>
                                            <p:strVal val="#ppt_w"/>
                                          </p:val>
                                        </p:tav>
                                      </p:tavLst>
                                    </p:anim>
                                    <p:anim calcmode="lin" valueType="num">
                                      <p:cBhvr>
                                        <p:cTn id="37" dur="1000" fill="hold"/>
                                        <p:tgtEl>
                                          <p:spTgt spid="65"/>
                                        </p:tgtEl>
                                        <p:attrNameLst>
                                          <p:attrName>ppt_h</p:attrName>
                                        </p:attrNameLst>
                                      </p:cBhvr>
                                      <p:tavLst>
                                        <p:tav tm="0">
                                          <p:val>
                                            <p:fltVal val="0"/>
                                          </p:val>
                                        </p:tav>
                                        <p:tav tm="100000">
                                          <p:val>
                                            <p:strVal val="#ppt_h"/>
                                          </p:val>
                                        </p:tav>
                                      </p:tavLst>
                                    </p:anim>
                                    <p:animEffect transition="in" filter="fade">
                                      <p:cBhvr>
                                        <p:cTn id="38" dur="1000"/>
                                        <p:tgtEl>
                                          <p:spTgt spid="65"/>
                                        </p:tgtEl>
                                      </p:cBhvr>
                                    </p:animEffect>
                                  </p:childTnLst>
                                </p:cTn>
                              </p:par>
                              <p:par>
                                <p:cTn id="39" presetID="64" presetClass="path" presetSubtype="0" fill="hold" nodeType="withEffect">
                                  <p:stCondLst>
                                    <p:cond delay="0"/>
                                  </p:stCondLst>
                                  <p:childTnLst>
                                    <p:animMotion origin="layout" path="M -5.55556E-7 -3.28699E-6 L -0.52465 -0.50942 " pathEditMode="relative" rAng="0" ptsTypes="AA">
                                      <p:cBhvr>
                                        <p:cTn id="40" dur="1000" spd="-100000" fill="hold"/>
                                        <p:tgtEl>
                                          <p:spTgt spid="65"/>
                                        </p:tgtEl>
                                        <p:attrNameLst>
                                          <p:attrName>ppt_x</p:attrName>
                                          <p:attrName>ppt_y</p:attrName>
                                        </p:attrNameLst>
                                      </p:cBhvr>
                                      <p:rCtr x="-26233" y="-25487"/>
                                    </p:animMotion>
                                  </p:childTnLst>
                                </p:cTn>
                              </p:par>
                              <p:par>
                                <p:cTn id="41" presetID="1" presetClass="entr" presetSubtype="0" fill="hold" grpId="0" nodeType="withEffect">
                                  <p:stCondLst>
                                    <p:cond delay="200"/>
                                  </p:stCondLst>
                                  <p:childTnLst>
                                    <p:set>
                                      <p:cBhvr>
                                        <p:cTn id="42" dur="1" fill="hold">
                                          <p:stCondLst>
                                            <p:cond delay="0"/>
                                          </p:stCondLst>
                                        </p:cTn>
                                        <p:tgtEl>
                                          <p:spTgt spid="75"/>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75"/>
                                        </p:tgtEl>
                                        <p:attrNameLst>
                                          <p:attrName>style.visibility</p:attrName>
                                        </p:attrNameLst>
                                      </p:cBhvr>
                                      <p:to>
                                        <p:strVal val="visible"/>
                                      </p:to>
                                    </p:set>
                                    <p:anim calcmode="lin" valueType="num">
                                      <p:cBhvr>
                                        <p:cTn id="45" dur="1000" fill="hold"/>
                                        <p:tgtEl>
                                          <p:spTgt spid="75"/>
                                        </p:tgtEl>
                                        <p:attrNameLst>
                                          <p:attrName>ppt_w</p:attrName>
                                        </p:attrNameLst>
                                      </p:cBhvr>
                                      <p:tavLst>
                                        <p:tav tm="0">
                                          <p:val>
                                            <p:fltVal val="0"/>
                                          </p:val>
                                        </p:tav>
                                        <p:tav tm="100000">
                                          <p:val>
                                            <p:strVal val="#ppt_w"/>
                                          </p:val>
                                        </p:tav>
                                      </p:tavLst>
                                    </p:anim>
                                    <p:anim calcmode="lin" valueType="num">
                                      <p:cBhvr>
                                        <p:cTn id="46" dur="1000" fill="hold"/>
                                        <p:tgtEl>
                                          <p:spTgt spid="75"/>
                                        </p:tgtEl>
                                        <p:attrNameLst>
                                          <p:attrName>ppt_h</p:attrName>
                                        </p:attrNameLst>
                                      </p:cBhvr>
                                      <p:tavLst>
                                        <p:tav tm="0">
                                          <p:val>
                                            <p:fltVal val="0"/>
                                          </p:val>
                                        </p:tav>
                                        <p:tav tm="100000">
                                          <p:val>
                                            <p:strVal val="#ppt_h"/>
                                          </p:val>
                                        </p:tav>
                                      </p:tavLst>
                                    </p:anim>
                                    <p:animEffect transition="in" filter="fade">
                                      <p:cBhvr>
                                        <p:cTn id="47" dur="1000"/>
                                        <p:tgtEl>
                                          <p:spTgt spid="75"/>
                                        </p:tgtEl>
                                      </p:cBhvr>
                                    </p:animEffect>
                                  </p:childTnLst>
                                </p:cTn>
                              </p:par>
                              <p:par>
                                <p:cTn id="48" presetID="64" presetClass="path" presetSubtype="0" fill="hold" grpId="2" nodeType="withEffect">
                                  <p:stCondLst>
                                    <p:cond delay="200"/>
                                  </p:stCondLst>
                                  <p:childTnLst>
                                    <p:animMotion origin="layout" path="M -2.22222E-6 1.18319E-6 L 0.21702 -0.37071 " pathEditMode="relative" rAng="0" ptsTypes="AA">
                                      <p:cBhvr>
                                        <p:cTn id="49" dur="1000" spd="-100000" fill="hold"/>
                                        <p:tgtEl>
                                          <p:spTgt spid="75"/>
                                        </p:tgtEl>
                                        <p:attrNameLst>
                                          <p:attrName>ppt_x</p:attrName>
                                          <p:attrName>ppt_y</p:attrName>
                                        </p:attrNameLst>
                                      </p:cBhvr>
                                      <p:rCtr x="10851" y="-18536"/>
                                    </p:animMotion>
                                  </p:childTnLst>
                                </p:cTn>
                              </p:par>
                              <p:par>
                                <p:cTn id="50" presetID="1" presetClass="entr" presetSubtype="0" fill="hold" grpId="0" nodeType="withEffect">
                                  <p:stCondLst>
                                    <p:cond delay="400"/>
                                  </p:stCondLst>
                                  <p:childTnLst>
                                    <p:set>
                                      <p:cBhvr>
                                        <p:cTn id="51" dur="1" fill="hold">
                                          <p:stCondLst>
                                            <p:cond delay="0"/>
                                          </p:stCondLst>
                                        </p:cTn>
                                        <p:tgtEl>
                                          <p:spTgt spid="76"/>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76"/>
                                        </p:tgtEl>
                                        <p:attrNameLst>
                                          <p:attrName>style.visibility</p:attrName>
                                        </p:attrNameLst>
                                      </p:cBhvr>
                                      <p:to>
                                        <p:strVal val="visible"/>
                                      </p:to>
                                    </p:set>
                                    <p:anim calcmode="lin" valueType="num">
                                      <p:cBhvr>
                                        <p:cTn id="54" dur="1000" fill="hold"/>
                                        <p:tgtEl>
                                          <p:spTgt spid="76"/>
                                        </p:tgtEl>
                                        <p:attrNameLst>
                                          <p:attrName>ppt_w</p:attrName>
                                        </p:attrNameLst>
                                      </p:cBhvr>
                                      <p:tavLst>
                                        <p:tav tm="0">
                                          <p:val>
                                            <p:fltVal val="0"/>
                                          </p:val>
                                        </p:tav>
                                        <p:tav tm="100000">
                                          <p:val>
                                            <p:strVal val="#ppt_w"/>
                                          </p:val>
                                        </p:tav>
                                      </p:tavLst>
                                    </p:anim>
                                    <p:anim calcmode="lin" valueType="num">
                                      <p:cBhvr>
                                        <p:cTn id="55" dur="1000" fill="hold"/>
                                        <p:tgtEl>
                                          <p:spTgt spid="76"/>
                                        </p:tgtEl>
                                        <p:attrNameLst>
                                          <p:attrName>ppt_h</p:attrName>
                                        </p:attrNameLst>
                                      </p:cBhvr>
                                      <p:tavLst>
                                        <p:tav tm="0">
                                          <p:val>
                                            <p:fltVal val="0"/>
                                          </p:val>
                                        </p:tav>
                                        <p:tav tm="100000">
                                          <p:val>
                                            <p:strVal val="#ppt_h"/>
                                          </p:val>
                                        </p:tav>
                                      </p:tavLst>
                                    </p:anim>
                                    <p:animEffect transition="in" filter="fade">
                                      <p:cBhvr>
                                        <p:cTn id="56" dur="1000"/>
                                        <p:tgtEl>
                                          <p:spTgt spid="76"/>
                                        </p:tgtEl>
                                      </p:cBhvr>
                                    </p:animEffect>
                                  </p:childTnLst>
                                </p:cTn>
                              </p:par>
                              <p:par>
                                <p:cTn id="57" presetID="64" presetClass="path" presetSubtype="0" fill="hold" grpId="2" nodeType="withEffect">
                                  <p:stCondLst>
                                    <p:cond delay="400"/>
                                  </p:stCondLst>
                                  <p:childTnLst>
                                    <p:animMotion origin="layout" path="M 5E-6 2.09762E-6 L -0.18855 -1.11369 " pathEditMode="relative" rAng="0" ptsTypes="AA">
                                      <p:cBhvr>
                                        <p:cTn id="58" dur="1000" spd="-100000" fill="hold"/>
                                        <p:tgtEl>
                                          <p:spTgt spid="76"/>
                                        </p:tgtEl>
                                        <p:attrNameLst>
                                          <p:attrName>ppt_x</p:attrName>
                                          <p:attrName>ppt_y</p:attrName>
                                        </p:attrNameLst>
                                      </p:cBhvr>
                                      <p:rCtr x="-9427" y="-55700"/>
                                    </p:animMotion>
                                  </p:childTnLst>
                                </p:cTn>
                              </p:par>
                              <p:par>
                                <p:cTn id="59" presetID="1" presetClass="entr" presetSubtype="0" fill="hold" grpId="0" nodeType="withEffect">
                                  <p:stCondLst>
                                    <p:cond delay="200"/>
                                  </p:stCondLst>
                                  <p:childTnLst>
                                    <p:set>
                                      <p:cBhvr>
                                        <p:cTn id="60" dur="1" fill="hold">
                                          <p:stCondLst>
                                            <p:cond delay="0"/>
                                          </p:stCondLst>
                                        </p:cTn>
                                        <p:tgtEl>
                                          <p:spTgt spid="40"/>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fltVal val="0"/>
                                          </p:val>
                                        </p:tav>
                                        <p:tav tm="100000">
                                          <p:val>
                                            <p:strVal val="#ppt_w"/>
                                          </p:val>
                                        </p:tav>
                                      </p:tavLst>
                                    </p:anim>
                                    <p:anim calcmode="lin" valueType="num">
                                      <p:cBhvr>
                                        <p:cTn id="64" dur="1000" fill="hold"/>
                                        <p:tgtEl>
                                          <p:spTgt spid="40"/>
                                        </p:tgtEl>
                                        <p:attrNameLst>
                                          <p:attrName>ppt_h</p:attrName>
                                        </p:attrNameLst>
                                      </p:cBhvr>
                                      <p:tavLst>
                                        <p:tav tm="0">
                                          <p:val>
                                            <p:fltVal val="0"/>
                                          </p:val>
                                        </p:tav>
                                        <p:tav tm="100000">
                                          <p:val>
                                            <p:strVal val="#ppt_h"/>
                                          </p:val>
                                        </p:tav>
                                      </p:tavLst>
                                    </p:anim>
                                    <p:animEffect transition="in" filter="fade">
                                      <p:cBhvr>
                                        <p:cTn id="65" dur="1000"/>
                                        <p:tgtEl>
                                          <p:spTgt spid="40"/>
                                        </p:tgtEl>
                                      </p:cBhvr>
                                    </p:animEffect>
                                  </p:childTnLst>
                                </p:cTn>
                              </p:par>
                              <p:par>
                                <p:cTn id="66" presetID="64" presetClass="path" presetSubtype="0" fill="hold" grpId="2" nodeType="withEffect">
                                  <p:stCondLst>
                                    <p:cond delay="200"/>
                                  </p:stCondLst>
                                  <p:childTnLst>
                                    <p:animMotion origin="layout" path="M -1.11111E-6 4.44444E-6 L 0.12309 0.575 " pathEditMode="relative" rAng="0" ptsTypes="AA">
                                      <p:cBhvr>
                                        <p:cTn id="67" dur="1000" spd="-100000" fill="hold"/>
                                        <p:tgtEl>
                                          <p:spTgt spid="40"/>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69"/>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69"/>
                                        </p:tgtEl>
                                        <p:attrNameLst>
                                          <p:attrName>style.visibility</p:attrName>
                                        </p:attrNameLst>
                                      </p:cBhvr>
                                      <p:to>
                                        <p:strVal val="visible"/>
                                      </p:to>
                                    </p:set>
                                    <p:anim calcmode="lin" valueType="num">
                                      <p:cBhvr>
                                        <p:cTn id="72" dur="1000" fill="hold"/>
                                        <p:tgtEl>
                                          <p:spTgt spid="69"/>
                                        </p:tgtEl>
                                        <p:attrNameLst>
                                          <p:attrName>ppt_w</p:attrName>
                                        </p:attrNameLst>
                                      </p:cBhvr>
                                      <p:tavLst>
                                        <p:tav tm="0">
                                          <p:val>
                                            <p:fltVal val="0"/>
                                          </p:val>
                                        </p:tav>
                                        <p:tav tm="100000">
                                          <p:val>
                                            <p:strVal val="#ppt_w"/>
                                          </p:val>
                                        </p:tav>
                                      </p:tavLst>
                                    </p:anim>
                                    <p:anim calcmode="lin" valueType="num">
                                      <p:cBhvr>
                                        <p:cTn id="73" dur="1000" fill="hold"/>
                                        <p:tgtEl>
                                          <p:spTgt spid="69"/>
                                        </p:tgtEl>
                                        <p:attrNameLst>
                                          <p:attrName>ppt_h</p:attrName>
                                        </p:attrNameLst>
                                      </p:cBhvr>
                                      <p:tavLst>
                                        <p:tav tm="0">
                                          <p:val>
                                            <p:fltVal val="0"/>
                                          </p:val>
                                        </p:tav>
                                        <p:tav tm="100000">
                                          <p:val>
                                            <p:strVal val="#ppt_h"/>
                                          </p:val>
                                        </p:tav>
                                      </p:tavLst>
                                    </p:anim>
                                    <p:animEffect transition="in" filter="fade">
                                      <p:cBhvr>
                                        <p:cTn id="74" dur="1000"/>
                                        <p:tgtEl>
                                          <p:spTgt spid="69"/>
                                        </p:tgtEl>
                                      </p:cBhvr>
                                    </p:animEffect>
                                  </p:childTnLst>
                                </p:cTn>
                              </p:par>
                              <p:par>
                                <p:cTn id="75" presetID="64" presetClass="path" presetSubtype="0" fill="hold" nodeType="withEffect">
                                  <p:stCondLst>
                                    <p:cond delay="400"/>
                                  </p:stCondLst>
                                  <p:childTnLst>
                                    <p:animMotion origin="layout" path="M 1.38889E-6 3.41057E-6 L -0.71736 -0.40563 " pathEditMode="relative" rAng="0" ptsTypes="AA">
                                      <p:cBhvr>
                                        <p:cTn id="76" dur="1000" spd="-100000" fill="hold"/>
                                        <p:tgtEl>
                                          <p:spTgt spid="69"/>
                                        </p:tgtEl>
                                        <p:attrNameLst>
                                          <p:attrName>ppt_x</p:attrName>
                                          <p:attrName>ppt_y</p:attrName>
                                        </p:attrNameLst>
                                      </p:cBhvr>
                                      <p:rCtr x="-35868" y="-20297"/>
                                    </p:animMotion>
                                  </p:childTnLst>
                                </p:cTn>
                              </p:par>
                              <p:par>
                                <p:cTn id="77" presetID="1" presetClass="entr" presetSubtype="0" fill="hold" nodeType="withEffect">
                                  <p:stCondLst>
                                    <p:cond delay="300"/>
                                  </p:stCondLst>
                                  <p:childTnLst>
                                    <p:set>
                                      <p:cBhvr>
                                        <p:cTn id="78" dur="1" fill="hold">
                                          <p:stCondLst>
                                            <p:cond delay="0"/>
                                          </p:stCondLst>
                                        </p:cTn>
                                        <p:tgtEl>
                                          <p:spTgt spid="72"/>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72"/>
                                        </p:tgtEl>
                                        <p:attrNameLst>
                                          <p:attrName>style.visibility</p:attrName>
                                        </p:attrNameLst>
                                      </p:cBhvr>
                                      <p:to>
                                        <p:strVal val="visible"/>
                                      </p:to>
                                    </p:set>
                                    <p:anim calcmode="lin" valueType="num">
                                      <p:cBhvr>
                                        <p:cTn id="81" dur="1000" fill="hold"/>
                                        <p:tgtEl>
                                          <p:spTgt spid="72"/>
                                        </p:tgtEl>
                                        <p:attrNameLst>
                                          <p:attrName>ppt_w</p:attrName>
                                        </p:attrNameLst>
                                      </p:cBhvr>
                                      <p:tavLst>
                                        <p:tav tm="0">
                                          <p:val>
                                            <p:fltVal val="0"/>
                                          </p:val>
                                        </p:tav>
                                        <p:tav tm="100000">
                                          <p:val>
                                            <p:strVal val="#ppt_w"/>
                                          </p:val>
                                        </p:tav>
                                      </p:tavLst>
                                    </p:anim>
                                    <p:anim calcmode="lin" valueType="num">
                                      <p:cBhvr>
                                        <p:cTn id="82" dur="1000" fill="hold"/>
                                        <p:tgtEl>
                                          <p:spTgt spid="72"/>
                                        </p:tgtEl>
                                        <p:attrNameLst>
                                          <p:attrName>ppt_h</p:attrName>
                                        </p:attrNameLst>
                                      </p:cBhvr>
                                      <p:tavLst>
                                        <p:tav tm="0">
                                          <p:val>
                                            <p:fltVal val="0"/>
                                          </p:val>
                                        </p:tav>
                                        <p:tav tm="100000">
                                          <p:val>
                                            <p:strVal val="#ppt_h"/>
                                          </p:val>
                                        </p:tav>
                                      </p:tavLst>
                                    </p:anim>
                                    <p:animEffect transition="in" filter="fade">
                                      <p:cBhvr>
                                        <p:cTn id="83" dur="1000"/>
                                        <p:tgtEl>
                                          <p:spTgt spid="72"/>
                                        </p:tgtEl>
                                      </p:cBhvr>
                                    </p:animEffect>
                                  </p:childTnLst>
                                </p:cTn>
                              </p:par>
                              <p:par>
                                <p:cTn id="84" presetID="64" presetClass="path" presetSubtype="0" fill="hold" nodeType="withEffect">
                                  <p:stCondLst>
                                    <p:cond delay="300"/>
                                  </p:stCondLst>
                                  <p:childTnLst>
                                    <p:animMotion origin="layout" path="M -8.33333E-7 3.20988E-6 L 1.0349 -0.87346 " pathEditMode="relative" rAng="0" ptsTypes="AA">
                                      <p:cBhvr>
                                        <p:cTn id="85" dur="1000" spd="-100000" fill="hold"/>
                                        <p:tgtEl>
                                          <p:spTgt spid="72"/>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77"/>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77"/>
                                        </p:tgtEl>
                                        <p:attrNameLst>
                                          <p:attrName>style.visibility</p:attrName>
                                        </p:attrNameLst>
                                      </p:cBhvr>
                                      <p:to>
                                        <p:strVal val="visible"/>
                                      </p:to>
                                    </p:set>
                                    <p:anim calcmode="lin" valueType="num">
                                      <p:cBhvr>
                                        <p:cTn id="90" dur="1000" fill="hold"/>
                                        <p:tgtEl>
                                          <p:spTgt spid="77"/>
                                        </p:tgtEl>
                                        <p:attrNameLst>
                                          <p:attrName>ppt_w</p:attrName>
                                        </p:attrNameLst>
                                      </p:cBhvr>
                                      <p:tavLst>
                                        <p:tav tm="0">
                                          <p:val>
                                            <p:fltVal val="0"/>
                                          </p:val>
                                        </p:tav>
                                        <p:tav tm="100000">
                                          <p:val>
                                            <p:strVal val="#ppt_w"/>
                                          </p:val>
                                        </p:tav>
                                      </p:tavLst>
                                    </p:anim>
                                    <p:anim calcmode="lin" valueType="num">
                                      <p:cBhvr>
                                        <p:cTn id="91" dur="1000" fill="hold"/>
                                        <p:tgtEl>
                                          <p:spTgt spid="77"/>
                                        </p:tgtEl>
                                        <p:attrNameLst>
                                          <p:attrName>ppt_h</p:attrName>
                                        </p:attrNameLst>
                                      </p:cBhvr>
                                      <p:tavLst>
                                        <p:tav tm="0">
                                          <p:val>
                                            <p:fltVal val="0"/>
                                          </p:val>
                                        </p:tav>
                                        <p:tav tm="100000">
                                          <p:val>
                                            <p:strVal val="#ppt_h"/>
                                          </p:val>
                                        </p:tav>
                                      </p:tavLst>
                                    </p:anim>
                                    <p:animEffect transition="in" filter="fade">
                                      <p:cBhvr>
                                        <p:cTn id="92" dur="1000"/>
                                        <p:tgtEl>
                                          <p:spTgt spid="77"/>
                                        </p:tgtEl>
                                      </p:cBhvr>
                                    </p:animEffect>
                                  </p:childTnLst>
                                </p:cTn>
                              </p:par>
                              <p:par>
                                <p:cTn id="93" presetID="64" presetClass="path" presetSubtype="0" fill="hold" nodeType="withEffect">
                                  <p:stCondLst>
                                    <p:cond delay="200"/>
                                  </p:stCondLst>
                                  <p:childTnLst>
                                    <p:animMotion origin="layout" path="M 3.05556E-6 3.44146E-6 L -0.64115 -0.94965 " pathEditMode="relative" rAng="0" ptsTypes="AA">
                                      <p:cBhvr>
                                        <p:cTn id="94" dur="1000" spd="-100000" fill="hold"/>
                                        <p:tgtEl>
                                          <p:spTgt spid="77"/>
                                        </p:tgtEl>
                                        <p:attrNameLst>
                                          <p:attrName>ppt_x</p:attrName>
                                          <p:attrName>ppt_y</p:attrName>
                                        </p:attrNameLst>
                                      </p:cBhvr>
                                      <p:rCtr x="-32066" y="-47482"/>
                                    </p:animMotion>
                                  </p:childTnLst>
                                </p:cTn>
                              </p:par>
                            </p:childTnLst>
                          </p:cTn>
                        </p:par>
                        <p:par>
                          <p:cTn id="95" fill="hold">
                            <p:stCondLst>
                              <p:cond delay="1400"/>
                            </p:stCondLst>
                            <p:childTnLst>
                              <p:par>
                                <p:cTn id="96" presetID="10" presetClass="entr" presetSubtype="0" fill="hold" grpId="0" nodeType="afterEffect">
                                  <p:stCondLst>
                                    <p:cond delay="0"/>
                                  </p:stCondLst>
                                  <p:iterate type="lt">
                                    <p:tmPct val="0"/>
                                  </p:iterate>
                                  <p:childTnLst>
                                    <p:set>
                                      <p:cBhvr>
                                        <p:cTn id="97" dur="1" fill="hold">
                                          <p:stCondLst>
                                            <p:cond delay="0"/>
                                          </p:stCondLst>
                                        </p:cTn>
                                        <p:tgtEl>
                                          <p:spTgt spid="81"/>
                                        </p:tgtEl>
                                        <p:attrNameLst>
                                          <p:attrName>style.visibility</p:attrName>
                                        </p:attrNameLst>
                                      </p:cBhvr>
                                      <p:to>
                                        <p:strVal val="visible"/>
                                      </p:to>
                                    </p:set>
                                    <p:animEffect transition="in" filter="fade">
                                      <p:cBhvr>
                                        <p:cTn id="98" dur="500"/>
                                        <p:tgtEl>
                                          <p:spTgt spid="81"/>
                                        </p:tgtEl>
                                      </p:cBhvr>
                                    </p:animEffect>
                                  </p:childTnLst>
                                </p:cTn>
                              </p:par>
                            </p:childTnLst>
                          </p:cTn>
                        </p:par>
                        <p:par>
                          <p:cTn id="99" fill="hold">
                            <p:stCondLst>
                              <p:cond delay="1900"/>
                            </p:stCondLst>
                            <p:childTnLst>
                              <p:par>
                                <p:cTn id="100" presetID="34" presetClass="emph" presetSubtype="0" fill="hold" grpId="1" nodeType="afterEffect">
                                  <p:stCondLst>
                                    <p:cond delay="0"/>
                                  </p:stCondLst>
                                  <p:iterate type="lt">
                                    <p:tmPct val="10000"/>
                                  </p:iterate>
                                  <p:childTnLst>
                                    <p:animMotion origin="layout" path="M 0.0 0.0 L 0.0 -0.07213" pathEditMode="relative" ptsTypes="">
                                      <p:cBhvr>
                                        <p:cTn id="101" dur="250" accel="50000" decel="50000" autoRev="1" fill="hold">
                                          <p:stCondLst>
                                            <p:cond delay="0"/>
                                          </p:stCondLst>
                                        </p:cTn>
                                        <p:tgtEl>
                                          <p:spTgt spid="81"/>
                                        </p:tgtEl>
                                        <p:attrNameLst>
                                          <p:attrName>ppt_x</p:attrName>
                                          <p:attrName>ppt_y</p:attrName>
                                        </p:attrNameLst>
                                      </p:cBhvr>
                                    </p:animMotion>
                                    <p:animRot by="1500000">
                                      <p:cBhvr>
                                        <p:cTn id="102" dur="125" fill="hold">
                                          <p:stCondLst>
                                            <p:cond delay="0"/>
                                          </p:stCondLst>
                                        </p:cTn>
                                        <p:tgtEl>
                                          <p:spTgt spid="81"/>
                                        </p:tgtEl>
                                        <p:attrNameLst>
                                          <p:attrName>r</p:attrName>
                                        </p:attrNameLst>
                                      </p:cBhvr>
                                    </p:animRot>
                                    <p:animRot by="-1500000">
                                      <p:cBhvr>
                                        <p:cTn id="103" dur="125" fill="hold">
                                          <p:stCondLst>
                                            <p:cond delay="125"/>
                                          </p:stCondLst>
                                        </p:cTn>
                                        <p:tgtEl>
                                          <p:spTgt spid="81"/>
                                        </p:tgtEl>
                                        <p:attrNameLst>
                                          <p:attrName>r</p:attrName>
                                        </p:attrNameLst>
                                      </p:cBhvr>
                                    </p:animRot>
                                    <p:animRot by="-1500000">
                                      <p:cBhvr>
                                        <p:cTn id="104" dur="125" fill="hold">
                                          <p:stCondLst>
                                            <p:cond delay="250"/>
                                          </p:stCondLst>
                                        </p:cTn>
                                        <p:tgtEl>
                                          <p:spTgt spid="81"/>
                                        </p:tgtEl>
                                        <p:attrNameLst>
                                          <p:attrName>r</p:attrName>
                                        </p:attrNameLst>
                                      </p:cBhvr>
                                    </p:animRot>
                                    <p:animRot by="1500000">
                                      <p:cBhvr>
                                        <p:cTn id="105" dur="125" fill="hold">
                                          <p:stCondLst>
                                            <p:cond delay="375"/>
                                          </p:stCondLst>
                                        </p:cTn>
                                        <p:tgtEl>
                                          <p:spTgt spid="81"/>
                                        </p:tgtEl>
                                        <p:attrNameLst>
                                          <p:attrName>r</p:attrName>
                                        </p:attrNameLst>
                                      </p:cBhvr>
                                    </p:animRot>
                                  </p:childTnLst>
                                </p:cTn>
                              </p:par>
                            </p:childTnLst>
                          </p:cTn>
                        </p:par>
                        <p:par>
                          <p:cTn id="106" fill="hold">
                            <p:stCondLst>
                              <p:cond delay="2650"/>
                            </p:stCondLst>
                            <p:childTnLst>
                              <p:par>
                                <p:cTn id="107" presetID="42" presetClass="entr" presetSubtype="0" fill="hold" grpId="0" nodeType="after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3000"/>
                                        <p:tgtEl>
                                          <p:spTgt spid="83"/>
                                        </p:tgtEl>
                                      </p:cBhvr>
                                    </p:animEffect>
                                    <p:anim calcmode="lin" valueType="num">
                                      <p:cBhvr>
                                        <p:cTn id="110" dur="3000" fill="hold"/>
                                        <p:tgtEl>
                                          <p:spTgt spid="83"/>
                                        </p:tgtEl>
                                        <p:attrNameLst>
                                          <p:attrName>ppt_x</p:attrName>
                                        </p:attrNameLst>
                                      </p:cBhvr>
                                      <p:tavLst>
                                        <p:tav tm="0">
                                          <p:val>
                                            <p:strVal val="#ppt_x"/>
                                          </p:val>
                                        </p:tav>
                                        <p:tav tm="100000">
                                          <p:val>
                                            <p:strVal val="#ppt_x"/>
                                          </p:val>
                                        </p:tav>
                                      </p:tavLst>
                                    </p:anim>
                                    <p:anim calcmode="lin" valueType="num">
                                      <p:cBhvr>
                                        <p:cTn id="111" dur="3000" fill="hold"/>
                                        <p:tgtEl>
                                          <p:spTgt spid="83"/>
                                        </p:tgtEl>
                                        <p:attrNameLst>
                                          <p:attrName>ppt_y</p:attrName>
                                        </p:attrNameLst>
                                      </p:cBhvr>
                                      <p:tavLst>
                                        <p:tav tm="0">
                                          <p:val>
                                            <p:strVal val="#ppt_y+.1"/>
                                          </p:val>
                                        </p:tav>
                                        <p:tav tm="100000">
                                          <p:val>
                                            <p:strVal val="#ppt_y"/>
                                          </p:val>
                                        </p:tav>
                                      </p:tavLst>
                                    </p:anim>
                                  </p:childTnLst>
                                </p:cTn>
                              </p:par>
                            </p:childTnLst>
                          </p:cTn>
                        </p:par>
                        <p:par>
                          <p:cTn id="112" fill="hold">
                            <p:stCondLst>
                              <p:cond delay="5650"/>
                            </p:stCondLst>
                            <p:childTnLst>
                              <p:par>
                                <p:cTn id="113" presetID="10" presetClass="entr" presetSubtype="0" fill="hold" grpId="0"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fade">
                                      <p:cBhvr>
                                        <p:cTn id="115"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0" grpId="2" animBg="1"/>
      <p:bldP spid="41" grpId="0" animBg="1"/>
      <p:bldP spid="41" grpId="1" animBg="1"/>
      <p:bldP spid="41" grpId="2" animBg="1"/>
      <p:bldP spid="75" grpId="0" animBg="1"/>
      <p:bldP spid="75" grpId="1" animBg="1"/>
      <p:bldP spid="75" grpId="2" animBg="1"/>
      <p:bldP spid="76" grpId="0" animBg="1"/>
      <p:bldP spid="76" grpId="1" animBg="1"/>
      <p:bldP spid="76" grpId="2" animBg="1"/>
      <p:bldP spid="81" grpId="0"/>
      <p:bldP spid="81" grpId="1"/>
      <p:bldP spid="83" grpId="0"/>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967646" y="878374"/>
            <a:ext cx="6589920" cy="4708981"/>
            <a:chOff x="3967646" y="878374"/>
            <a:chExt cx="6589920" cy="4708981"/>
          </a:xfrm>
        </p:grpSpPr>
        <p:sp>
          <p:nvSpPr>
            <p:cNvPr id="4" name="文本框 3"/>
            <p:cNvSpPr txBox="1"/>
            <p:nvPr/>
          </p:nvSpPr>
          <p:spPr>
            <a:xfrm>
              <a:off x="3967646" y="878374"/>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1</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5148263" y="2139056"/>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4F2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5526045" y="2648086"/>
              <a:ext cx="3317704" cy="1323439"/>
            </a:xfrm>
            <a:prstGeom prst="rect">
              <a:avLst/>
            </a:prstGeom>
            <a:noFill/>
          </p:spPr>
          <p:txBody>
            <a:bodyPr wrap="square" rtlCol="0">
              <a:spAutoFit/>
            </a:bodyPr>
            <a:lstStyle/>
            <a:p>
              <a:r>
                <a:rPr lang="zh-CN" altLang="en-US" sz="4000" spc="2000" dirty="0">
                  <a:solidFill>
                    <a:srgbClr val="2F5597"/>
                  </a:solidFill>
                  <a:latin typeface="汉仪菱心体简" panose="02010609000101010101" pitchFamily="49" charset="-122"/>
                  <a:ea typeface="汉仪菱心体简" panose="02010609000101010101" pitchFamily="49" charset="-122"/>
                </a:rPr>
                <a:t>选题背景及意义</a:t>
              </a:r>
            </a:p>
          </p:txBody>
        </p:sp>
      </p:grpSp>
    </p:spTree>
    <p:extLst>
      <p:ext uri="{BB962C8B-B14F-4D97-AF65-F5344CB8AC3E}">
        <p14:creationId xmlns:p14="http://schemas.microsoft.com/office/powerpoint/2010/main" val="306098481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研究背景</a:t>
            </a:r>
          </a:p>
        </p:txBody>
      </p:sp>
      <p:grpSp>
        <p:nvGrpSpPr>
          <p:cNvPr id="2" name="组合 1"/>
          <p:cNvGrpSpPr/>
          <p:nvPr/>
        </p:nvGrpSpPr>
        <p:grpSpPr>
          <a:xfrm>
            <a:off x="168636" y="1861851"/>
            <a:ext cx="12023364" cy="2390661"/>
            <a:chOff x="168636" y="1861851"/>
            <a:chExt cx="12023364" cy="2390661"/>
          </a:xfrm>
        </p:grpSpPr>
        <p:pic>
          <p:nvPicPr>
            <p:cNvPr id="17" name="图片 16"/>
            <p:cNvPicPr>
              <a:picLocks noChangeAspect="1"/>
            </p:cNvPicPr>
            <p:nvPr/>
          </p:nvPicPr>
          <p:blipFill rotWithShape="1">
            <a:blip r:embed="rId3">
              <a:grayscl/>
              <a:extLst>
                <a:ext uri="{28A0092B-C50C-407E-A947-70E740481C1C}">
                  <a14:useLocalDpi xmlns:a14="http://schemas.microsoft.com/office/drawing/2010/main" val="0"/>
                </a:ext>
              </a:extLst>
            </a:blip>
            <a:srcRect l="14264" r="184" b="17169"/>
            <a:stretch/>
          </p:blipFill>
          <p:spPr>
            <a:xfrm>
              <a:off x="168636" y="1861851"/>
              <a:ext cx="5728771" cy="2390661"/>
            </a:xfrm>
            <a:prstGeom prst="rect">
              <a:avLst/>
            </a:prstGeom>
          </p:spPr>
        </p:pic>
        <p:sp>
          <p:nvSpPr>
            <p:cNvPr id="18" name="矩形 17"/>
            <p:cNvSpPr/>
            <p:nvPr/>
          </p:nvSpPr>
          <p:spPr>
            <a:xfrm>
              <a:off x="5897407" y="1861851"/>
              <a:ext cx="6294593" cy="239066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t>      </a:t>
              </a:r>
              <a:endParaRPr lang="en-US" altLang="zh-CN" sz="1600" dirty="0"/>
            </a:p>
            <a:p>
              <a:r>
                <a:rPr lang="en-US" altLang="zh-CN" sz="1600" dirty="0"/>
                <a:t>      </a:t>
              </a:r>
              <a:r>
                <a:rPr lang="zh-CN" altLang="en-US" sz="1600" dirty="0"/>
                <a:t>   全国大部分高校每年都会有大学生毕业，和新生入学。毕业生拥有大量的闲置物品。因此有些学校会定期的举办跳蚤市场来解决毕业生闲置的物品。但是随着扩招，学生的数量不断扩大，跳蚤市场难以满足学生的需求并且举办跳蚤市场还需要学校的批准场地的使用等繁琐的过程。因此建立一个二手物品交易网站是极为可行和必要的。</a:t>
              </a:r>
              <a:endParaRPr lang="zh-CN" altLang="zh-CN" sz="1600" dirty="0"/>
            </a:p>
          </p:txBody>
        </p:sp>
      </p:grpSp>
      <p:sp>
        <p:nvSpPr>
          <p:cNvPr id="4" name="文本框 3">
            <a:extLst>
              <a:ext uri="{FF2B5EF4-FFF2-40B4-BE49-F238E27FC236}">
                <a16:creationId xmlns:a16="http://schemas.microsoft.com/office/drawing/2014/main" id="{556D9FEB-ED1E-4D65-9238-4B1AC22FDB13}"/>
              </a:ext>
            </a:extLst>
          </p:cNvPr>
          <p:cNvSpPr txBox="1"/>
          <p:nvPr/>
        </p:nvSpPr>
        <p:spPr>
          <a:xfrm>
            <a:off x="1598536" y="4828211"/>
            <a:ext cx="8597742" cy="1323439"/>
          </a:xfrm>
          <a:prstGeom prst="rect">
            <a:avLst/>
          </a:prstGeom>
          <a:noFill/>
        </p:spPr>
        <p:txBody>
          <a:bodyPr wrap="square" rtlCol="0">
            <a:spAutoFit/>
          </a:bodyPr>
          <a:lstStyle/>
          <a:p>
            <a:pPr algn="just" latinLnBrk="1"/>
            <a:r>
              <a:rPr lang="en-US" altLang="zh-CN" sz="1600" dirty="0">
                <a:solidFill>
                  <a:schemeClr val="bg2">
                    <a:lumMod val="50000"/>
                  </a:schemeClr>
                </a:solidFill>
              </a:rPr>
              <a:t>        </a:t>
            </a:r>
            <a:r>
              <a:rPr lang="zh-CN" altLang="zh-CN" sz="1600" dirty="0">
                <a:solidFill>
                  <a:schemeClr val="bg2">
                    <a:lumMod val="50000"/>
                  </a:schemeClr>
                </a:solidFill>
              </a:rPr>
              <a:t>随着世界的多元化发展，新的电子商务模式</a:t>
            </a:r>
            <a:r>
              <a:rPr lang="en-US" altLang="zh-CN" sz="1600" dirty="0">
                <a:solidFill>
                  <a:schemeClr val="bg2">
                    <a:lumMod val="50000"/>
                  </a:schemeClr>
                </a:solidFill>
              </a:rPr>
              <a:t>--</a:t>
            </a:r>
            <a:r>
              <a:rPr lang="zh-CN" altLang="zh-CN" sz="1600" dirty="0">
                <a:solidFill>
                  <a:schemeClr val="bg2">
                    <a:lumMod val="50000"/>
                  </a:schemeClr>
                </a:solidFill>
              </a:rPr>
              <a:t>校园二手物品交易产生了，这种模式主要是在学校中给在校生提供一个平台来进行二手物品交易。平台不仅能够为学生提供便利，还能起到资源重复利用重复利用的效果，学生的经济基础本身就不是很好，通过二手交易平台，学生可以出售，也可以低价购买。但这种网站目前比较稀缺而需求量又大，所以搭建一个校园二手物品交易平台，来为学生服务势在必行。</a:t>
            </a:r>
          </a:p>
        </p:txBody>
      </p:sp>
      <p:sp>
        <p:nvSpPr>
          <p:cNvPr id="9" name="文本框 8">
            <a:extLst>
              <a:ext uri="{FF2B5EF4-FFF2-40B4-BE49-F238E27FC236}">
                <a16:creationId xmlns:a16="http://schemas.microsoft.com/office/drawing/2014/main" id="{3ABCFA44-62A4-49E6-B19B-227AF89F55FB}"/>
              </a:ext>
            </a:extLst>
          </p:cNvPr>
          <p:cNvSpPr txBox="1"/>
          <p:nvPr/>
        </p:nvSpPr>
        <p:spPr>
          <a:xfrm>
            <a:off x="6095999" y="2029789"/>
            <a:ext cx="1531163" cy="400110"/>
          </a:xfrm>
          <a:prstGeom prst="rect">
            <a:avLst/>
          </a:prstGeom>
          <a:noFill/>
          <a:ln>
            <a:noFill/>
          </a:ln>
        </p:spPr>
        <p:txBody>
          <a:bodyPr wrap="square" rtlCol="0">
            <a:spAutoFit/>
          </a:bodyPr>
          <a:lstStyle/>
          <a:p>
            <a:r>
              <a:rPr lang="zh-CN" altLang="en-US" sz="2000" dirty="0">
                <a:solidFill>
                  <a:schemeClr val="bg1"/>
                </a:solidFill>
              </a:rPr>
              <a:t>研究背景</a:t>
            </a:r>
          </a:p>
        </p:txBody>
      </p:sp>
    </p:spTree>
    <p:extLst>
      <p:ext uri="{BB962C8B-B14F-4D97-AF65-F5344CB8AC3E}">
        <p14:creationId xmlns:p14="http://schemas.microsoft.com/office/powerpoint/2010/main" val="375093764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250" fill="hold"/>
                                        <p:tgtEl>
                                          <p:spTgt spid="3"/>
                                        </p:tgtEl>
                                        <p:attrNameLst>
                                          <p:attrName>ppt_w</p:attrName>
                                        </p:attrNameLst>
                                      </p:cBhvr>
                                      <p:tavLst>
                                        <p:tav tm="0">
                                          <p:val>
                                            <p:strVal val="#ppt_w+.3"/>
                                          </p:val>
                                        </p:tav>
                                        <p:tav tm="100000">
                                          <p:val>
                                            <p:strVal val="#ppt_w"/>
                                          </p:val>
                                        </p:tav>
                                      </p:tavLst>
                                    </p:anim>
                                    <p:anim calcmode="lin" valueType="num">
                                      <p:cBhvr>
                                        <p:cTn id="8" dur="1250" fill="hold"/>
                                        <p:tgtEl>
                                          <p:spTgt spid="3"/>
                                        </p:tgtEl>
                                        <p:attrNameLst>
                                          <p:attrName>ppt_h</p:attrName>
                                        </p:attrNameLst>
                                      </p:cBhvr>
                                      <p:tavLst>
                                        <p:tav tm="0">
                                          <p:val>
                                            <p:strVal val="#ppt_h"/>
                                          </p:val>
                                        </p:tav>
                                        <p:tav tm="100000">
                                          <p:val>
                                            <p:strVal val="#ppt_h"/>
                                          </p:val>
                                        </p:tav>
                                      </p:tavLst>
                                    </p:anim>
                                    <p:animEffect transition="in" filter="fade">
                                      <p:cBhvr>
                                        <p:cTn id="9" dur="1250"/>
                                        <p:tgtEl>
                                          <p:spTgt spid="3"/>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1750"/>
                            </p:stCondLst>
                            <p:childTnLst>
                              <p:par>
                                <p:cTn id="15" presetID="17" presetClass="entr" presetSubtype="10" fill="hold" nodeType="afterEffect">
                                  <p:stCondLst>
                                    <p:cond delay="250"/>
                                  </p:stCondLst>
                                  <p:childTnLst>
                                    <p:set>
                                      <p:cBhvr>
                                        <p:cTn id="16" dur="1" fill="hold">
                                          <p:stCondLst>
                                            <p:cond delay="0"/>
                                          </p:stCondLst>
                                        </p:cTn>
                                        <p:tgtEl>
                                          <p:spTgt spid="2"/>
                                        </p:tgtEl>
                                        <p:attrNameLst>
                                          <p:attrName>style.visibility</p:attrName>
                                        </p:attrNameLst>
                                      </p:cBhvr>
                                      <p:to>
                                        <p:strVal val="visible"/>
                                      </p:to>
                                    </p:set>
                                    <p:anim calcmode="lin" valueType="num">
                                      <p:cBhvr>
                                        <p:cTn id="17" dur="1500" fill="hold"/>
                                        <p:tgtEl>
                                          <p:spTgt spid="2"/>
                                        </p:tgtEl>
                                        <p:attrNameLst>
                                          <p:attrName>ppt_w</p:attrName>
                                        </p:attrNameLst>
                                      </p:cBhvr>
                                      <p:tavLst>
                                        <p:tav tm="0">
                                          <p:val>
                                            <p:fltVal val="0"/>
                                          </p:val>
                                        </p:tav>
                                        <p:tav tm="100000">
                                          <p:val>
                                            <p:strVal val="#ppt_w"/>
                                          </p:val>
                                        </p:tav>
                                      </p:tavLst>
                                    </p:anim>
                                    <p:anim calcmode="lin" valueType="num">
                                      <p:cBhvr>
                                        <p:cTn id="18" dur="15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研究意义</a:t>
            </a:r>
          </a:p>
        </p:txBody>
      </p:sp>
      <p:sp>
        <p:nvSpPr>
          <p:cNvPr id="20" name="矩形 19"/>
          <p:cNvSpPr/>
          <p:nvPr/>
        </p:nvSpPr>
        <p:spPr>
          <a:xfrm>
            <a:off x="0" y="5585552"/>
            <a:ext cx="12192000" cy="1272448"/>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spc="300" dirty="0">
              <a:solidFill>
                <a:schemeClr val="bg1"/>
              </a:solidFill>
              <a:latin typeface="微软雅黑" panose="020B0503020204020204" pitchFamily="34" charset="-122"/>
              <a:ea typeface="微软雅黑" panose="020B0503020204020204" pitchFamily="34" charset="-122"/>
            </a:endParaRPr>
          </a:p>
        </p:txBody>
      </p:sp>
      <p:sp>
        <p:nvSpPr>
          <p:cNvPr id="2" name="椭圆 1"/>
          <p:cNvSpPr/>
          <p:nvPr/>
        </p:nvSpPr>
        <p:spPr>
          <a:xfrm>
            <a:off x="560832" y="5679232"/>
            <a:ext cx="1085088" cy="1085088"/>
          </a:xfrm>
          <a:prstGeom prst="ellipse">
            <a:avLst/>
          </a:prstGeom>
          <a:solidFill>
            <a:schemeClr val="bg1"/>
          </a:solidFill>
          <a:ln w="762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575697" y="2032003"/>
            <a:ext cx="1934626" cy="361945"/>
            <a:chOff x="796763" y="1397003"/>
            <a:chExt cx="1934626" cy="361945"/>
          </a:xfrm>
        </p:grpSpPr>
        <p:sp>
          <p:nvSpPr>
            <p:cNvPr id="22" name="圆角矩形 21"/>
            <p:cNvSpPr/>
            <p:nvPr/>
          </p:nvSpPr>
          <p:spPr>
            <a:xfrm>
              <a:off x="1939890" y="1631953"/>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796763" y="1495724"/>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1103376" y="1397003"/>
              <a:ext cx="1296000" cy="361945"/>
            </a:xfrm>
            <a:prstGeom prst="roundRect">
              <a:avLst/>
            </a:prstGeom>
            <a:solidFill>
              <a:srgbClr val="2F5597"/>
            </a:solidFill>
            <a:ln w="6350">
              <a:noFill/>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微软雅黑" panose="020B0503020204020204" pitchFamily="34" charset="-122"/>
                  <a:ea typeface="微软雅黑" panose="020B0503020204020204" pitchFamily="34" charset="-122"/>
                </a:rPr>
                <a:t>01 </a:t>
              </a:r>
              <a:r>
                <a:rPr lang="zh-CN" altLang="en-US" sz="1400" dirty="0">
                  <a:latin typeface="微软雅黑" panose="020B0503020204020204" pitchFamily="34" charset="-122"/>
                  <a:ea typeface="微软雅黑" panose="020B0503020204020204" pitchFamily="34" charset="-122"/>
                </a:rPr>
                <a:t>资源共享</a:t>
              </a:r>
            </a:p>
          </p:txBody>
        </p:sp>
      </p:grpSp>
      <p:grpSp>
        <p:nvGrpSpPr>
          <p:cNvPr id="28" name="组合 27"/>
          <p:cNvGrpSpPr/>
          <p:nvPr/>
        </p:nvGrpSpPr>
        <p:grpSpPr>
          <a:xfrm>
            <a:off x="1645920" y="3665640"/>
            <a:ext cx="1934626" cy="361945"/>
            <a:chOff x="796763" y="1397003"/>
            <a:chExt cx="1934626" cy="361945"/>
          </a:xfrm>
        </p:grpSpPr>
        <p:sp>
          <p:nvSpPr>
            <p:cNvPr id="29" name="圆角矩形 28"/>
            <p:cNvSpPr/>
            <p:nvPr/>
          </p:nvSpPr>
          <p:spPr>
            <a:xfrm>
              <a:off x="1939890" y="1631953"/>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796763" y="1495724"/>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1103376" y="1397003"/>
              <a:ext cx="1296000" cy="361945"/>
            </a:xfrm>
            <a:prstGeom prst="roundRect">
              <a:avLst/>
            </a:prstGeom>
            <a:solidFill>
              <a:srgbClr val="2F5597"/>
            </a:solidFill>
            <a:ln w="6350">
              <a:noFill/>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微软雅黑" panose="020B0503020204020204" pitchFamily="34" charset="-122"/>
                  <a:ea typeface="微软雅黑" panose="020B0503020204020204" pitchFamily="34" charset="-122"/>
                </a:rPr>
                <a:t>02 </a:t>
              </a:r>
              <a:r>
                <a:rPr lang="zh-CN" altLang="en-US" sz="1400" dirty="0">
                  <a:latin typeface="微软雅黑" panose="020B0503020204020204" pitchFamily="34" charset="-122"/>
                  <a:ea typeface="微软雅黑" panose="020B0503020204020204" pitchFamily="34" charset="-122"/>
                </a:rPr>
                <a:t>研究意义</a:t>
              </a:r>
              <a:r>
                <a:rPr lang="en-US" altLang="zh-CN" sz="1400" dirty="0">
                  <a:latin typeface="微软雅黑" panose="020B0503020204020204" pitchFamily="34" charset="-122"/>
                  <a:ea typeface="微软雅黑" panose="020B0503020204020204" pitchFamily="34" charset="-122"/>
                </a:rPr>
                <a:t> </a:t>
              </a:r>
              <a:endParaRPr lang="zh-CN" altLang="en-US" sz="1400" dirty="0">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776569" y="5932372"/>
            <a:ext cx="562258" cy="599765"/>
            <a:chOff x="776569" y="5932372"/>
            <a:chExt cx="562258" cy="599765"/>
          </a:xfrm>
        </p:grpSpPr>
        <p:pic>
          <p:nvPicPr>
            <p:cNvPr id="40" name="图片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6569" y="5932372"/>
              <a:ext cx="431070" cy="431070"/>
            </a:xfrm>
            <a:prstGeom prst="rect">
              <a:avLst/>
            </a:prstGeom>
          </p:spPr>
        </p:pic>
        <p:pic>
          <p:nvPicPr>
            <p:cNvPr id="41" name="图片 4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6452" y="6269762"/>
              <a:ext cx="262375" cy="262375"/>
            </a:xfrm>
            <a:prstGeom prst="rect">
              <a:avLst/>
            </a:prstGeom>
          </p:spPr>
        </p:pic>
      </p:grpSp>
      <p:sp>
        <p:nvSpPr>
          <p:cNvPr id="32" name="矩形 31">
            <a:extLst>
              <a:ext uri="{FF2B5EF4-FFF2-40B4-BE49-F238E27FC236}">
                <a16:creationId xmlns:a16="http://schemas.microsoft.com/office/drawing/2014/main" id="{2069B66A-EA99-45CA-8CD7-6EF065EEAC12}"/>
              </a:ext>
            </a:extLst>
          </p:cNvPr>
          <p:cNvSpPr/>
          <p:nvPr/>
        </p:nvSpPr>
        <p:spPr>
          <a:xfrm>
            <a:off x="4440152" y="1910369"/>
            <a:ext cx="6096000" cy="738664"/>
          </a:xfrm>
          <a:prstGeom prst="rect">
            <a:avLst/>
          </a:prstGeom>
        </p:spPr>
        <p:txBody>
          <a:bodyPr>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人们生活水平提高，部分经济条件好的大学生会经常购买商品，二手商品也在不断的累加，却没有销售平台，能够解决这种资源浪费的情况。如果学生能将自己不用的物品拿出来进行共享，那么资源浪费的情况就会得到缓解。</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a16="http://schemas.microsoft.com/office/drawing/2014/main" id="{2B22A806-B736-4B65-8C9A-C22F741DD9A9}"/>
              </a:ext>
            </a:extLst>
          </p:cNvPr>
          <p:cNvSpPr/>
          <p:nvPr/>
        </p:nvSpPr>
        <p:spPr>
          <a:xfrm>
            <a:off x="4430626" y="3232075"/>
            <a:ext cx="6096000" cy="1384995"/>
          </a:xfrm>
          <a:prstGeom prst="rect">
            <a:avLst/>
          </a:prstGeom>
        </p:spPr>
        <p:txBody>
          <a:bodyPr>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每一年都会有一批毕业生离开学校，但是他们都会滞留很多带不走的而且质量良好的物品。扔掉可惜，出售又没有专门的平台。也有部分在校的学生，有许多好的物品闲置在那，不使用也不想浪费资源。基于这些情况，通过校园二手交易网站，可以将自己用不到的东西放到网上出售，也可以寻找自己需要的商品，还能够有对比参考，选择性价比最高的进行购买。也能让我们从繁忙的学习中解放出来，提高我们的效率。</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513213"/>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strVal val="#ppt_w+.3"/>
                                          </p:val>
                                        </p:tav>
                                        <p:tav tm="100000">
                                          <p:val>
                                            <p:strVal val="#ppt_w"/>
                                          </p:val>
                                        </p:tav>
                                      </p:tavLst>
                                    </p:anim>
                                    <p:anim calcmode="lin" valueType="num">
                                      <p:cBhvr>
                                        <p:cTn id="8" dur="1250" fill="hold"/>
                                        <p:tgtEl>
                                          <p:spTgt spid="4"/>
                                        </p:tgtEl>
                                        <p:attrNameLst>
                                          <p:attrName>ppt_h</p:attrName>
                                        </p:attrNameLst>
                                      </p:cBhvr>
                                      <p:tavLst>
                                        <p:tav tm="0">
                                          <p:val>
                                            <p:strVal val="#ppt_h"/>
                                          </p:val>
                                        </p:tav>
                                        <p:tav tm="100000">
                                          <p:val>
                                            <p:strVal val="#ppt_h"/>
                                          </p:val>
                                        </p:tav>
                                      </p:tavLst>
                                    </p:anim>
                                    <p:animEffect transition="in" filter="fade">
                                      <p:cBhvr>
                                        <p:cTn id="9" dur="1250"/>
                                        <p:tgtEl>
                                          <p:spTgt spid="4"/>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1750"/>
                            </p:stCondLst>
                            <p:childTnLst>
                              <p:par>
                                <p:cTn id="15" presetID="12" presetClass="entr" presetSubtype="4" fill="hold" nodeType="afterEffect">
                                  <p:stCondLst>
                                    <p:cond delay="25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p:tgtEl>
                                          <p:spTgt spid="23"/>
                                        </p:tgtEl>
                                        <p:attrNameLst>
                                          <p:attrName>ppt_y</p:attrName>
                                        </p:attrNameLst>
                                      </p:cBhvr>
                                      <p:tavLst>
                                        <p:tav tm="0">
                                          <p:val>
                                            <p:strVal val="#ppt_y+#ppt_h*1.125000"/>
                                          </p:val>
                                        </p:tav>
                                        <p:tav tm="100000">
                                          <p:val>
                                            <p:strVal val="#ppt_y"/>
                                          </p:val>
                                        </p:tav>
                                      </p:tavLst>
                                    </p:anim>
                                    <p:animEffect transition="in" filter="wipe(up)">
                                      <p:cBhvr>
                                        <p:cTn id="18" dur="500"/>
                                        <p:tgtEl>
                                          <p:spTgt spid="23"/>
                                        </p:tgtEl>
                                      </p:cBhvr>
                                    </p:animEffect>
                                  </p:childTnLst>
                                </p:cTn>
                              </p:par>
                            </p:childTnLst>
                          </p:cTn>
                        </p:par>
                        <p:par>
                          <p:cTn id="19" fill="hold">
                            <p:stCondLst>
                              <p:cond delay="2500"/>
                            </p:stCondLst>
                            <p:childTnLst>
                              <p:par>
                                <p:cTn id="20" presetID="12" presetClass="entr" presetSubtype="4"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p:tgtEl>
                                          <p:spTgt spid="28"/>
                                        </p:tgtEl>
                                        <p:attrNameLst>
                                          <p:attrName>ppt_y</p:attrName>
                                        </p:attrNameLst>
                                      </p:cBhvr>
                                      <p:tavLst>
                                        <p:tav tm="0">
                                          <p:val>
                                            <p:strVal val="#ppt_y+#ppt_h*1.125000"/>
                                          </p:val>
                                        </p:tav>
                                        <p:tav tm="100000">
                                          <p:val>
                                            <p:strVal val="#ppt_y"/>
                                          </p:val>
                                        </p:tav>
                                      </p:tavLst>
                                    </p:anim>
                                    <p:animEffect transition="in" filter="wipe(up)">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8" presetClass="emph" presetSubtype="0" fill="hold" nodeType="clickEffect">
                                  <p:stCondLst>
                                    <p:cond delay="0"/>
                                  </p:stCondLst>
                                  <p:childTnLst>
                                    <p:animRot by="21600000">
                                      <p:cBhvr>
                                        <p:cTn id="27" dur="2000" fill="hold"/>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7206207" cy="4708981"/>
            <a:chOff x="3125165" y="868100"/>
            <a:chExt cx="7206207"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2</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4F1F0"/>
              </a:solidFill>
              <a:ln>
                <a:solidFill>
                  <a:srgbClr val="F7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7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924263" y="2637813"/>
              <a:ext cx="5407109" cy="1169551"/>
            </a:xfrm>
            <a:prstGeom prst="rect">
              <a:avLst/>
            </a:prstGeom>
            <a:noFill/>
          </p:spPr>
          <p:txBody>
            <a:bodyPr wrap="square" rtlCol="0">
              <a:spAutoFit/>
            </a:bodyPr>
            <a:lstStyle/>
            <a:p>
              <a:r>
                <a:rPr lang="zh-CN" altLang="en-US" sz="7000" spc="2000" dirty="0">
                  <a:solidFill>
                    <a:srgbClr val="2F5597"/>
                  </a:solidFill>
                  <a:latin typeface="汉仪菱心体简" panose="02010609000101010101" pitchFamily="49" charset="-122"/>
                  <a:ea typeface="汉仪菱心体简" panose="02010609000101010101" pitchFamily="49" charset="-122"/>
                </a:rPr>
                <a:t>相关技术</a:t>
              </a:r>
            </a:p>
          </p:txBody>
        </p:sp>
      </p:grpSp>
    </p:spTree>
    <p:extLst>
      <p:ext uri="{BB962C8B-B14F-4D97-AF65-F5344CB8AC3E}">
        <p14:creationId xmlns:p14="http://schemas.microsoft.com/office/powerpoint/2010/main" val="365767041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相关技术</a:t>
            </a:r>
          </a:p>
        </p:txBody>
      </p:sp>
      <p:grpSp>
        <p:nvGrpSpPr>
          <p:cNvPr id="21" name="组合 20" descr="T"/>
          <p:cNvGrpSpPr/>
          <p:nvPr/>
        </p:nvGrpSpPr>
        <p:grpSpPr>
          <a:xfrm>
            <a:off x="3301367" y="1299701"/>
            <a:ext cx="4641664" cy="4333803"/>
            <a:chOff x="3119630" y="1356961"/>
            <a:chExt cx="4641664" cy="4333803"/>
          </a:xfrm>
        </p:grpSpPr>
        <p:grpSp>
          <p:nvGrpSpPr>
            <p:cNvPr id="19" name="组合 18"/>
            <p:cNvGrpSpPr/>
            <p:nvPr/>
          </p:nvGrpSpPr>
          <p:grpSpPr>
            <a:xfrm>
              <a:off x="3119630" y="1356961"/>
              <a:ext cx="4641664" cy="4333803"/>
              <a:chOff x="3119630" y="1356961"/>
              <a:chExt cx="4861797" cy="4539337"/>
            </a:xfrm>
          </p:grpSpPr>
          <p:grpSp>
            <p:nvGrpSpPr>
              <p:cNvPr id="9" name="组合 8"/>
              <p:cNvGrpSpPr/>
              <p:nvPr/>
            </p:nvGrpSpPr>
            <p:grpSpPr>
              <a:xfrm>
                <a:off x="3119630" y="1356961"/>
                <a:ext cx="4805804" cy="4539337"/>
                <a:chOff x="2958265" y="1092389"/>
                <a:chExt cx="5473138" cy="5169669"/>
              </a:xfrm>
            </p:grpSpPr>
            <p:sp>
              <p:nvSpPr>
                <p:cNvPr id="71" name="矩形 4"/>
                <p:cNvSpPr/>
                <p:nvPr/>
              </p:nvSpPr>
              <p:spPr>
                <a:xfrm rot="7281351">
                  <a:off x="6104269" y="3931472"/>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2" name="矩形 4"/>
                <p:cNvSpPr/>
                <p:nvPr/>
              </p:nvSpPr>
              <p:spPr>
                <a:xfrm>
                  <a:off x="4933392" y="1602319"/>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0" name="矩形 4"/>
                <p:cNvSpPr/>
                <p:nvPr/>
              </p:nvSpPr>
              <p:spPr>
                <a:xfrm rot="3184689">
                  <a:off x="3601624" y="3986244"/>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solidFill>
                    <a:sysClr val="window" lastClr="FFFFFF"/>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3" name="组合 2"/>
                <p:cNvGrpSpPr/>
                <p:nvPr/>
              </p:nvGrpSpPr>
              <p:grpSpPr>
                <a:xfrm rot="1388479">
                  <a:off x="4744657" y="4250699"/>
                  <a:ext cx="3325160" cy="2011359"/>
                  <a:chOff x="924825" y="1747918"/>
                  <a:chExt cx="6392166" cy="3866563"/>
                </a:xfrm>
                <a:effectLst>
                  <a:glow rad="127000">
                    <a:schemeClr val="bg2"/>
                  </a:glow>
                </a:effectLst>
              </p:grpSpPr>
              <p:sp>
                <p:nvSpPr>
                  <p:cNvPr id="34" name="椭圆 33"/>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6" name="椭圆 45"/>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7"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 name="椭圆 1"/>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9" name="椭圆 38"/>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rot="8549104">
                  <a:off x="2958265" y="2127473"/>
                  <a:ext cx="3325160" cy="2011359"/>
                  <a:chOff x="924825" y="1747918"/>
                  <a:chExt cx="6392166" cy="3866563"/>
                </a:xfrm>
                <a:effectLst>
                  <a:glow rad="127000">
                    <a:schemeClr val="bg2"/>
                  </a:glow>
                </a:effectLst>
              </p:grpSpPr>
              <p:sp>
                <p:nvSpPr>
                  <p:cNvPr id="41" name="椭圆 40"/>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3" name="椭圆 42"/>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4"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5" name="椭圆 44"/>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椭圆 59"/>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2" name="椭圆 61"/>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3" name="组合 62"/>
                <p:cNvGrpSpPr/>
                <p:nvPr/>
              </p:nvGrpSpPr>
              <p:grpSpPr>
                <a:xfrm rot="15384708">
                  <a:off x="5763144" y="1749289"/>
                  <a:ext cx="3325160" cy="2011359"/>
                  <a:chOff x="924825" y="1747918"/>
                  <a:chExt cx="6392166" cy="3866563"/>
                </a:xfrm>
                <a:effectLst>
                  <a:glow rad="127000">
                    <a:schemeClr val="bg2"/>
                  </a:glow>
                </a:effectLst>
              </p:grpSpPr>
              <p:sp>
                <p:nvSpPr>
                  <p:cNvPr id="64" name="椭圆 63"/>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5" name="椭圆 64"/>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6"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7" name="椭圆 66"/>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9" name="椭圆 68"/>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8" name="文本框 17"/>
              <p:cNvSpPr txBox="1"/>
              <p:nvPr/>
            </p:nvSpPr>
            <p:spPr>
              <a:xfrm>
                <a:off x="4597760" y="2178818"/>
                <a:ext cx="970814" cy="322374"/>
              </a:xfrm>
              <a:prstGeom prst="rect">
                <a:avLst/>
              </a:prstGeom>
              <a:noFill/>
            </p:spPr>
            <p:txBody>
              <a:bodyPr wrap="non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SSM</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框架</a:t>
                </a:r>
              </a:p>
            </p:txBody>
          </p:sp>
          <p:sp>
            <p:nvSpPr>
              <p:cNvPr id="73" name="文本框 72"/>
              <p:cNvSpPr txBox="1"/>
              <p:nvPr/>
            </p:nvSpPr>
            <p:spPr>
              <a:xfrm>
                <a:off x="6297760" y="2189969"/>
                <a:ext cx="877025" cy="322374"/>
              </a:xfrm>
              <a:prstGeom prst="rect">
                <a:avLst/>
              </a:prstGeom>
              <a:noFill/>
            </p:spPr>
            <p:txBody>
              <a:bodyPr wrap="squar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MySQL</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4" name="文本框 73"/>
              <p:cNvSpPr txBox="1"/>
              <p:nvPr/>
            </p:nvSpPr>
            <p:spPr>
              <a:xfrm>
                <a:off x="7137346" y="3427324"/>
                <a:ext cx="844081" cy="322374"/>
              </a:xfrm>
              <a:prstGeom prst="rect">
                <a:avLst/>
              </a:prstGeom>
              <a:noFill/>
            </p:spPr>
            <p:txBody>
              <a:bodyPr wrap="non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Tomcat</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5" name="文本框 74"/>
              <p:cNvSpPr txBox="1"/>
              <p:nvPr/>
            </p:nvSpPr>
            <p:spPr>
              <a:xfrm>
                <a:off x="3930453" y="3475038"/>
                <a:ext cx="801702" cy="322374"/>
              </a:xfrm>
              <a:prstGeom prst="rect">
                <a:avLst/>
              </a:prstGeom>
              <a:noFill/>
            </p:spPr>
            <p:txBody>
              <a:bodyPr wrap="non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Maven</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4848536" y="4797115"/>
                <a:ext cx="636687" cy="322374"/>
              </a:xfrm>
              <a:prstGeom prst="rect">
                <a:avLst/>
              </a:prstGeom>
              <a:noFill/>
            </p:spPr>
            <p:txBody>
              <a:bodyPr wrap="non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 Idea</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7" name="文本框 76"/>
              <p:cNvSpPr txBox="1"/>
              <p:nvPr/>
            </p:nvSpPr>
            <p:spPr>
              <a:xfrm>
                <a:off x="6279887" y="4777228"/>
                <a:ext cx="876788" cy="322374"/>
              </a:xfrm>
              <a:prstGeom prst="rect">
                <a:avLst/>
              </a:prstGeom>
              <a:noFill/>
            </p:spPr>
            <p:txBody>
              <a:bodyPr wrap="none" rtlCol="0">
                <a:spAutoFit/>
              </a:bodyPr>
              <a:lstStyle/>
              <a:p>
                <a:r>
                  <a:rPr lang="en-US" altLang="zh-CN" sz="1400" dirty="0">
                    <a:solidFill>
                      <a:schemeClr val="bg2">
                        <a:lumMod val="50000"/>
                      </a:schemeClr>
                    </a:solidFill>
                    <a:latin typeface="微软雅黑" panose="020B0503020204020204" pitchFamily="34" charset="-122"/>
                    <a:ea typeface="微软雅黑" panose="020B0503020204020204" pitchFamily="34" charset="-122"/>
                  </a:rPr>
                  <a:t>B/S</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架构</a:t>
                </a:r>
              </a:p>
            </p:txBody>
          </p:sp>
        </p:grpSp>
        <p:pic>
          <p:nvPicPr>
            <p:cNvPr id="20" name="图片 19" descr="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2206" y="3016907"/>
              <a:ext cx="1116521" cy="1116521"/>
            </a:xfrm>
            <a:prstGeom prst="rect">
              <a:avLst/>
            </a:prstGeom>
          </p:spPr>
        </p:pic>
      </p:grpSp>
      <p:cxnSp>
        <p:nvCxnSpPr>
          <p:cNvPr id="23" name="直接连接符 22"/>
          <p:cNvCxnSpPr>
            <a:cxnSpLocks/>
          </p:cNvCxnSpPr>
          <p:nvPr/>
        </p:nvCxnSpPr>
        <p:spPr>
          <a:xfrm>
            <a:off x="691193" y="2504834"/>
            <a:ext cx="3400197"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40230" y="4270202"/>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7977457" y="2501878"/>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8389991" y="4197315"/>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3" name="直接连接符 92"/>
          <p:cNvCxnSpPr>
            <a:cxnSpLocks/>
          </p:cNvCxnSpPr>
          <p:nvPr/>
        </p:nvCxnSpPr>
        <p:spPr>
          <a:xfrm>
            <a:off x="7822613" y="6052825"/>
            <a:ext cx="3851548"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1090452" y="6116640"/>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9C5EA08D-6481-4F30-99AE-95AA700AAA26}"/>
              </a:ext>
            </a:extLst>
          </p:cNvPr>
          <p:cNvSpPr/>
          <p:nvPr/>
        </p:nvSpPr>
        <p:spPr>
          <a:xfrm>
            <a:off x="629166" y="1158961"/>
            <a:ext cx="3469257" cy="1414233"/>
          </a:xfrm>
          <a:prstGeom prst="rect">
            <a:avLst/>
          </a:prstGeom>
        </p:spPr>
        <p:txBody>
          <a:bodyPr wrap="square">
            <a:spAutoFit/>
          </a:bodyPr>
          <a:lstStyle/>
          <a:p>
            <a:pPr indent="304800" algn="just">
              <a:lnSpc>
                <a:spcPct val="125000"/>
              </a:lnSpc>
              <a:spcAft>
                <a:spcPts val="0"/>
              </a:spcAft>
            </a:pPr>
            <a:r>
              <a:rPr lang="en-US" altLang="zh-CN" sz="1400" dirty="0">
                <a:solidFill>
                  <a:schemeClr val="bg2">
                    <a:lumMod val="50000"/>
                  </a:schemeClr>
                </a:solidFill>
                <a:latin typeface="微软雅黑" panose="020B0503020204020204" pitchFamily="34" charset="-122"/>
                <a:ea typeface="微软雅黑" panose="020B0503020204020204" pitchFamily="34" charset="-122"/>
              </a:rPr>
              <a:t>SSM</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框架集由</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Spring</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a:t>
            </a:r>
            <a:r>
              <a:rPr lang="en-US" altLang="zh-CN" sz="1400" dirty="0" err="1">
                <a:solidFill>
                  <a:schemeClr val="bg2">
                    <a:lumMod val="50000"/>
                  </a:schemeClr>
                </a:solidFill>
                <a:latin typeface="微软雅黑" panose="020B0503020204020204" pitchFamily="34" charset="-122"/>
                <a:ea typeface="微软雅黑" panose="020B0503020204020204" pitchFamily="34" charset="-122"/>
              </a:rPr>
              <a:t>SpringMVC</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a:t>
            </a:r>
            <a:r>
              <a:rPr lang="en-US" altLang="zh-CN" sz="1400" dirty="0" err="1">
                <a:solidFill>
                  <a:schemeClr val="bg2">
                    <a:lumMod val="50000"/>
                  </a:schemeClr>
                </a:solidFill>
                <a:latin typeface="微软雅黑" panose="020B0503020204020204" pitchFamily="34" charset="-122"/>
                <a:ea typeface="微软雅黑" panose="020B0503020204020204" pitchFamily="34" charset="-122"/>
              </a:rPr>
              <a:t>MyBatis</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三个开源框架整合而成，是标准的</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MVC</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模式</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使用</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Spring  MVC</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负责转发请求，</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Spring</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管理所有的对象，</a:t>
            </a:r>
            <a:r>
              <a:rPr lang="en-US" altLang="zh-CN" sz="1400" dirty="0" err="1">
                <a:solidFill>
                  <a:schemeClr val="bg2">
                    <a:lumMod val="50000"/>
                  </a:schemeClr>
                </a:solidFill>
                <a:latin typeface="微软雅黑" panose="020B0503020204020204" pitchFamily="34" charset="-122"/>
                <a:ea typeface="微软雅黑" panose="020B0503020204020204" pitchFamily="34" charset="-122"/>
              </a:rPr>
              <a:t>MyBatis</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数据库层。</a:t>
            </a:r>
          </a:p>
        </p:txBody>
      </p:sp>
      <p:sp>
        <p:nvSpPr>
          <p:cNvPr id="29" name="矩形 28">
            <a:extLst>
              <a:ext uri="{FF2B5EF4-FFF2-40B4-BE49-F238E27FC236}">
                <a16:creationId xmlns:a16="http://schemas.microsoft.com/office/drawing/2014/main" id="{344883CB-469C-4DB9-BDFB-74BFE4F62286}"/>
              </a:ext>
            </a:extLst>
          </p:cNvPr>
          <p:cNvSpPr/>
          <p:nvPr/>
        </p:nvSpPr>
        <p:spPr>
          <a:xfrm>
            <a:off x="7849763" y="1087645"/>
            <a:ext cx="3407230" cy="1414233"/>
          </a:xfrm>
          <a:prstGeom prst="rect">
            <a:avLst/>
          </a:prstGeom>
        </p:spPr>
        <p:txBody>
          <a:bodyPr wrap="square">
            <a:spAutoFit/>
          </a:bodyPr>
          <a:lstStyle/>
          <a:p>
            <a:pPr indent="304800" algn="just">
              <a:lnSpc>
                <a:spcPct val="125000"/>
              </a:lnSpc>
              <a:spcAft>
                <a:spcPts val="0"/>
              </a:spcAft>
            </a:pPr>
            <a:r>
              <a:rPr lang="en-US" altLang="zh-CN" sz="1400" dirty="0">
                <a:solidFill>
                  <a:schemeClr val="bg2">
                    <a:lumMod val="50000"/>
                  </a:schemeClr>
                </a:solidFill>
                <a:latin typeface="微软雅黑" panose="020B0503020204020204" pitchFamily="34" charset="-122"/>
                <a:ea typeface="微软雅黑" panose="020B0503020204020204" pitchFamily="34" charset="-122"/>
              </a:rPr>
              <a:t>MySQL</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被很多中小项目使用</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。因为它</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开源且存取速度快，体积小，</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查询速度也比较其他的</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数据库</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快。</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MySQL</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支持多线程，多用户的运行方式</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，不怎么消耗内存，相当稳定。</a:t>
            </a:r>
          </a:p>
        </p:txBody>
      </p:sp>
      <p:sp>
        <p:nvSpPr>
          <p:cNvPr id="30" name="矩形 29">
            <a:extLst>
              <a:ext uri="{FF2B5EF4-FFF2-40B4-BE49-F238E27FC236}">
                <a16:creationId xmlns:a16="http://schemas.microsoft.com/office/drawing/2014/main" id="{FCB0D476-B265-4331-A234-55CE6F554142}"/>
              </a:ext>
            </a:extLst>
          </p:cNvPr>
          <p:cNvSpPr/>
          <p:nvPr/>
        </p:nvSpPr>
        <p:spPr>
          <a:xfrm>
            <a:off x="274972" y="2833010"/>
            <a:ext cx="3376675" cy="1414233"/>
          </a:xfrm>
          <a:prstGeom prst="rect">
            <a:avLst/>
          </a:prstGeom>
        </p:spPr>
        <p:txBody>
          <a:bodyPr wrap="square">
            <a:spAutoFit/>
          </a:bodyPr>
          <a:lstStyle/>
          <a:p>
            <a:pPr indent="304800" algn="just">
              <a:lnSpc>
                <a:spcPct val="125000"/>
              </a:lnSpc>
              <a:spcAft>
                <a:spcPts val="0"/>
              </a:spcAft>
            </a:pPr>
            <a:r>
              <a:rPr lang="en-US" altLang="zh-CN" sz="1400" dirty="0">
                <a:solidFill>
                  <a:schemeClr val="bg2">
                    <a:lumMod val="50000"/>
                  </a:schemeClr>
                </a:solidFill>
                <a:latin typeface="微软雅黑" panose="020B0503020204020204" pitchFamily="34" charset="-122"/>
                <a:ea typeface="微软雅黑" panose="020B0503020204020204" pitchFamily="34" charset="-122"/>
              </a:rPr>
              <a:t>Maven</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是目前最经常被使用也是最好的项目管理工具。它主要通过</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pom.xml</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来引入依赖和插件给我们的系统。</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Maven</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的存在可以节约开发者的时间，不需要开发者自己去找到</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jar</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包</a:t>
            </a:r>
            <a:r>
              <a:rPr lang="zh-CN" altLang="en-US" sz="1400" dirty="0">
                <a:solidFill>
                  <a:schemeClr val="bg2">
                    <a:lumMod val="50000"/>
                  </a:schemeClr>
                </a:solidFill>
                <a:latin typeface="微软雅黑" panose="020B0503020204020204" pitchFamily="34" charset="-122"/>
                <a:ea typeface="微软雅黑" panose="020B0503020204020204" pitchFamily="34" charset="-122"/>
              </a:rPr>
              <a:t>。</a:t>
            </a:r>
            <a:endParaRPr lang="zh-CN" altLang="zh-CN"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970DDF8F-32D9-4CDD-85C6-E98E1E89D88A}"/>
              </a:ext>
            </a:extLst>
          </p:cNvPr>
          <p:cNvSpPr/>
          <p:nvPr/>
        </p:nvSpPr>
        <p:spPr>
          <a:xfrm>
            <a:off x="8389991" y="3014259"/>
            <a:ext cx="3434380" cy="1169551"/>
          </a:xfrm>
          <a:prstGeom prst="rect">
            <a:avLst/>
          </a:prstGeom>
        </p:spPr>
        <p:txBody>
          <a:bodyPr wrap="square">
            <a:spAutoFit/>
          </a:bodyPr>
          <a:lstStyle/>
          <a:p>
            <a:pPr algn="just"/>
            <a:r>
              <a:rPr lang="en-US" altLang="zh-CN" sz="1400" dirty="0">
                <a:solidFill>
                  <a:schemeClr val="bg2">
                    <a:lumMod val="50000"/>
                  </a:schemeClr>
                </a:solidFill>
                <a:latin typeface="微软雅黑" panose="020B0503020204020204" pitchFamily="34" charset="-122"/>
                <a:ea typeface="微软雅黑" panose="020B0503020204020204" pitchFamily="34" charset="-122"/>
              </a:rPr>
              <a:t>Tomcat</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是由于它开源的原因，很多人都会选择使用它当作服务器。它很轻量，支持负载均衡，不会占用很多内存。因为它的服务稳定、不吃内存、免费，所以可以成为主流服务器。</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2" name="矩形 31">
            <a:extLst>
              <a:ext uri="{FF2B5EF4-FFF2-40B4-BE49-F238E27FC236}">
                <a16:creationId xmlns:a16="http://schemas.microsoft.com/office/drawing/2014/main" id="{1F24691E-CE95-4843-B934-7CB06918726D}"/>
              </a:ext>
            </a:extLst>
          </p:cNvPr>
          <p:cNvSpPr/>
          <p:nvPr/>
        </p:nvSpPr>
        <p:spPr>
          <a:xfrm>
            <a:off x="730366" y="4758026"/>
            <a:ext cx="3669269" cy="1384995"/>
          </a:xfrm>
          <a:prstGeom prst="rect">
            <a:avLst/>
          </a:prstGeom>
        </p:spPr>
        <p:txBody>
          <a:bodyPr wrap="square">
            <a:spAutoFit/>
          </a:bodyPr>
          <a:lstStyle/>
          <a:p>
            <a:pPr algn="just"/>
            <a:r>
              <a:rPr lang="en-US" altLang="zh-CN" sz="1400" dirty="0">
                <a:solidFill>
                  <a:schemeClr val="bg2">
                    <a:lumMod val="50000"/>
                  </a:schemeClr>
                </a:solidFill>
                <a:latin typeface="微软雅黑" panose="020B0503020204020204" pitchFamily="34" charset="-122"/>
                <a:ea typeface="微软雅黑" panose="020B0503020204020204" pitchFamily="34" charset="-122"/>
              </a:rPr>
              <a:t>IDEA</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支持很多种语言，通过使用</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IDEA</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可以降低重复代码率，提高效率。它的提示功能很完善。</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IDEA</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还有一个特点就是代码检查，会自动检查你写的代码是否正确，是否不符合编写代码的规范，如果存在问题就把问题代码高亮显示。</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a16="http://schemas.microsoft.com/office/drawing/2014/main" id="{FB49F06F-85BD-4267-BCD6-85251BE98AE6}"/>
              </a:ext>
            </a:extLst>
          </p:cNvPr>
          <p:cNvSpPr/>
          <p:nvPr/>
        </p:nvSpPr>
        <p:spPr>
          <a:xfrm>
            <a:off x="7715133" y="4667830"/>
            <a:ext cx="3959028" cy="1384995"/>
          </a:xfrm>
          <a:prstGeom prst="rect">
            <a:avLst/>
          </a:prstGeom>
        </p:spPr>
        <p:txBody>
          <a:bodyPr wrap="square">
            <a:spAutoFit/>
          </a:bodyPr>
          <a:lstStyle/>
          <a:p>
            <a:pPr algn="just"/>
            <a:r>
              <a:rPr lang="en-US" altLang="zh-CN" sz="1400" dirty="0">
                <a:solidFill>
                  <a:schemeClr val="bg2">
                    <a:lumMod val="50000"/>
                  </a:schemeClr>
                </a:solidFill>
                <a:latin typeface="微软雅黑" panose="020B0503020204020204" pitchFamily="34" charset="-122"/>
                <a:ea typeface="微软雅黑" panose="020B0503020204020204" pitchFamily="34" charset="-122"/>
              </a:rPr>
              <a:t>B/S</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是</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web</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应用。不需要繁琐的</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download</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和</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install</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的过程。并且如果对系统进行完善、维护，也只需要更新自己服务器上的包，就可以实现所有用户的同步更新，十分方便简单。</a:t>
            </a:r>
            <a:r>
              <a:rPr lang="en-US" altLang="zh-CN" sz="1400" dirty="0">
                <a:solidFill>
                  <a:schemeClr val="bg2">
                    <a:lumMod val="50000"/>
                  </a:schemeClr>
                </a:solidFill>
                <a:latin typeface="微软雅黑" panose="020B0503020204020204" pitchFamily="34" charset="-122"/>
                <a:ea typeface="微软雅黑" panose="020B0503020204020204" pitchFamily="34" charset="-122"/>
              </a:rPr>
              <a:t>B/S</a:t>
            </a:r>
            <a:r>
              <a:rPr lang="zh-CN" altLang="zh-CN" sz="1400" dirty="0">
                <a:solidFill>
                  <a:schemeClr val="bg2">
                    <a:lumMod val="50000"/>
                  </a:schemeClr>
                </a:solidFill>
                <a:latin typeface="微软雅黑" panose="020B0503020204020204" pitchFamily="34" charset="-122"/>
                <a:ea typeface="微软雅黑" panose="020B0503020204020204" pitchFamily="34" charset="-122"/>
              </a:rPr>
              <a:t>的成本低，能实现的东西也很多，受到很多开发者的喜欢。</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58172322"/>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250" fill="hold"/>
                                        <p:tgtEl>
                                          <p:spTgt spid="17"/>
                                        </p:tgtEl>
                                        <p:attrNameLst>
                                          <p:attrName>ppt_w</p:attrName>
                                        </p:attrNameLst>
                                      </p:cBhvr>
                                      <p:tavLst>
                                        <p:tav tm="0">
                                          <p:val>
                                            <p:strVal val="#ppt_w+.3"/>
                                          </p:val>
                                        </p:tav>
                                        <p:tav tm="100000">
                                          <p:val>
                                            <p:strVal val="#ppt_w"/>
                                          </p:val>
                                        </p:tav>
                                      </p:tavLst>
                                    </p:anim>
                                    <p:anim calcmode="lin" valueType="num">
                                      <p:cBhvr>
                                        <p:cTn id="8" dur="1250" fill="hold"/>
                                        <p:tgtEl>
                                          <p:spTgt spid="17"/>
                                        </p:tgtEl>
                                        <p:attrNameLst>
                                          <p:attrName>ppt_h</p:attrName>
                                        </p:attrNameLst>
                                      </p:cBhvr>
                                      <p:tavLst>
                                        <p:tav tm="0">
                                          <p:val>
                                            <p:strVal val="#ppt_h"/>
                                          </p:val>
                                        </p:tav>
                                        <p:tav tm="100000">
                                          <p:val>
                                            <p:strVal val="#ppt_h"/>
                                          </p:val>
                                        </p:tav>
                                      </p:tavLst>
                                    </p:anim>
                                    <p:animEffect transition="in" filter="fade">
                                      <p:cBhvr>
                                        <p:cTn id="9" dur="1250"/>
                                        <p:tgtEl>
                                          <p:spTgt spid="17"/>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1750"/>
                            </p:stCondLst>
                            <p:childTnLst>
                              <p:par>
                                <p:cTn id="15" presetID="31" presetClass="entr" presetSubtype="0"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1750" fill="hold"/>
                                        <p:tgtEl>
                                          <p:spTgt spid="21"/>
                                        </p:tgtEl>
                                        <p:attrNameLst>
                                          <p:attrName>ppt_w</p:attrName>
                                        </p:attrNameLst>
                                      </p:cBhvr>
                                      <p:tavLst>
                                        <p:tav tm="0">
                                          <p:val>
                                            <p:fltVal val="0"/>
                                          </p:val>
                                        </p:tav>
                                        <p:tav tm="100000">
                                          <p:val>
                                            <p:strVal val="#ppt_w"/>
                                          </p:val>
                                        </p:tav>
                                      </p:tavLst>
                                    </p:anim>
                                    <p:anim calcmode="lin" valueType="num">
                                      <p:cBhvr>
                                        <p:cTn id="18" dur="1750" fill="hold"/>
                                        <p:tgtEl>
                                          <p:spTgt spid="21"/>
                                        </p:tgtEl>
                                        <p:attrNameLst>
                                          <p:attrName>ppt_h</p:attrName>
                                        </p:attrNameLst>
                                      </p:cBhvr>
                                      <p:tavLst>
                                        <p:tav tm="0">
                                          <p:val>
                                            <p:fltVal val="0"/>
                                          </p:val>
                                        </p:tav>
                                        <p:tav tm="100000">
                                          <p:val>
                                            <p:strVal val="#ppt_h"/>
                                          </p:val>
                                        </p:tav>
                                      </p:tavLst>
                                    </p:anim>
                                    <p:anim calcmode="lin" valueType="num">
                                      <p:cBhvr>
                                        <p:cTn id="19" dur="1750" fill="hold"/>
                                        <p:tgtEl>
                                          <p:spTgt spid="21"/>
                                        </p:tgtEl>
                                        <p:attrNameLst>
                                          <p:attrName>style.rotation</p:attrName>
                                        </p:attrNameLst>
                                      </p:cBhvr>
                                      <p:tavLst>
                                        <p:tav tm="0">
                                          <p:val>
                                            <p:fltVal val="90"/>
                                          </p:val>
                                        </p:tav>
                                        <p:tav tm="100000">
                                          <p:val>
                                            <p:fltVal val="0"/>
                                          </p:val>
                                        </p:tav>
                                      </p:tavLst>
                                    </p:anim>
                                    <p:animEffect transition="in" filter="fade">
                                      <p:cBhvr>
                                        <p:cTn id="20" dur="1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589920" cy="4708981"/>
            <a:chOff x="3125165" y="868100"/>
            <a:chExt cx="6589920"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3</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8F5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4800027" cy="1169551"/>
            </a:xfrm>
            <a:prstGeom prst="rect">
              <a:avLst/>
            </a:prstGeom>
            <a:noFill/>
          </p:spPr>
          <p:txBody>
            <a:bodyPr wrap="square" rtlCol="0">
              <a:spAutoFit/>
            </a:bodyPr>
            <a:lstStyle/>
            <a:p>
              <a:r>
                <a:rPr lang="zh-CN" altLang="en-US" sz="7000" spc="2000" dirty="0">
                  <a:solidFill>
                    <a:srgbClr val="2F5597"/>
                  </a:solidFill>
                  <a:latin typeface="汉仪菱心体简" panose="02010609000101010101" pitchFamily="49" charset="-122"/>
                  <a:ea typeface="汉仪菱心体简" panose="02010609000101010101" pitchFamily="49" charset="-122"/>
                </a:rPr>
                <a:t>系统设计</a:t>
              </a:r>
            </a:p>
          </p:txBody>
        </p:sp>
      </p:grpSp>
    </p:spTree>
    <p:extLst>
      <p:ext uri="{BB962C8B-B14F-4D97-AF65-F5344CB8AC3E}">
        <p14:creationId xmlns:p14="http://schemas.microsoft.com/office/powerpoint/2010/main" val="2020385022"/>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组合 65"/>
          <p:cNvGrpSpPr/>
          <p:nvPr/>
        </p:nvGrpSpPr>
        <p:grpSpPr>
          <a:xfrm>
            <a:off x="3170614" y="2919881"/>
            <a:ext cx="2420426" cy="575353"/>
            <a:chOff x="5644787" y="2096154"/>
            <a:chExt cx="2420426" cy="575353"/>
          </a:xfrm>
          <a:solidFill>
            <a:schemeClr val="bg1">
              <a:lumMod val="75000"/>
            </a:schemeClr>
          </a:solidFill>
        </p:grpSpPr>
        <p:sp>
          <p:nvSpPr>
            <p:cNvPr id="67" name="矩形 66"/>
            <p:cNvSpPr/>
            <p:nvPr/>
          </p:nvSpPr>
          <p:spPr>
            <a:xfrm>
              <a:off x="5876818" y="2106202"/>
              <a:ext cx="2188395" cy="5445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pc="600" dirty="0">
                  <a:latin typeface="微软雅黑" panose="020B0503020204020204" pitchFamily="34" charset="-122"/>
                  <a:ea typeface="微软雅黑" panose="020B0503020204020204" pitchFamily="34" charset="-122"/>
                </a:rPr>
                <a:t>完整性原则</a:t>
              </a:r>
            </a:p>
          </p:txBody>
        </p:sp>
        <p:sp>
          <p:nvSpPr>
            <p:cNvPr id="68" name="椭圆 67"/>
            <p:cNvSpPr/>
            <p:nvPr/>
          </p:nvSpPr>
          <p:spPr>
            <a:xfrm>
              <a:off x="5644787" y="2096154"/>
              <a:ext cx="575353" cy="575353"/>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微软雅黑" panose="020B0503020204020204" pitchFamily="34" charset="-122"/>
                  <a:ea typeface="微软雅黑" panose="020B0503020204020204" pitchFamily="34" charset="-122"/>
                </a:rPr>
                <a:t>1</a:t>
              </a:r>
              <a:endParaRPr lang="zh-CN" altLang="en-US" sz="2800" dirty="0">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23549" cy="46166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设计原则</a:t>
            </a:r>
          </a:p>
        </p:txBody>
      </p:sp>
      <p:pic>
        <p:nvPicPr>
          <p:cNvPr id="48" name="图片 47"/>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rot="16200000" flipH="1">
            <a:off x="3056704" y="2369171"/>
            <a:ext cx="5284620" cy="3336534"/>
          </a:xfrm>
          <a:prstGeom prst="rect">
            <a:avLst/>
          </a:prstGeom>
        </p:spPr>
      </p:pic>
      <p:grpSp>
        <p:nvGrpSpPr>
          <p:cNvPr id="17" name="组合 16"/>
          <p:cNvGrpSpPr/>
          <p:nvPr/>
        </p:nvGrpSpPr>
        <p:grpSpPr>
          <a:xfrm>
            <a:off x="5886866" y="2199074"/>
            <a:ext cx="2415868" cy="575353"/>
            <a:chOff x="5876818" y="2106202"/>
            <a:chExt cx="2415868" cy="575353"/>
          </a:xfrm>
        </p:grpSpPr>
        <p:sp>
          <p:nvSpPr>
            <p:cNvPr id="2" name="矩形 1"/>
            <p:cNvSpPr/>
            <p:nvPr/>
          </p:nvSpPr>
          <p:spPr>
            <a:xfrm>
              <a:off x="5876818" y="2106202"/>
              <a:ext cx="2188395" cy="54453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pc="600" dirty="0">
                  <a:latin typeface="微软雅黑" panose="020B0503020204020204" pitchFamily="34" charset="-122"/>
                  <a:ea typeface="微软雅黑" panose="020B0503020204020204" pitchFamily="34" charset="-122"/>
                </a:rPr>
                <a:t>相关性原则</a:t>
              </a:r>
            </a:p>
          </p:txBody>
        </p:sp>
        <p:sp>
          <p:nvSpPr>
            <p:cNvPr id="3" name="椭圆 2"/>
            <p:cNvSpPr/>
            <p:nvPr/>
          </p:nvSpPr>
          <p:spPr>
            <a:xfrm>
              <a:off x="7717333" y="2106202"/>
              <a:ext cx="575353" cy="575353"/>
            </a:xfrm>
            <a:prstGeom prst="ellipse">
              <a:avLst/>
            </a:prstGeom>
            <a:solidFill>
              <a:srgbClr val="2F559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微软雅黑" panose="020B0503020204020204" pitchFamily="34" charset="-122"/>
                  <a:ea typeface="微软雅黑" panose="020B0503020204020204" pitchFamily="34" charset="-122"/>
                </a:rPr>
                <a:t>2</a:t>
              </a:r>
              <a:endParaRPr lang="zh-CN" altLang="en-US" sz="2800" dirty="0">
                <a:latin typeface="微软雅黑" panose="020B0503020204020204" pitchFamily="34" charset="-122"/>
                <a:ea typeface="微软雅黑" panose="020B0503020204020204" pitchFamily="34" charset="-122"/>
              </a:endParaRPr>
            </a:p>
          </p:txBody>
        </p:sp>
      </p:grpSp>
      <p:grpSp>
        <p:nvGrpSpPr>
          <p:cNvPr id="53" name="组合 52"/>
          <p:cNvGrpSpPr/>
          <p:nvPr/>
        </p:nvGrpSpPr>
        <p:grpSpPr>
          <a:xfrm>
            <a:off x="5886866" y="3462292"/>
            <a:ext cx="2415868" cy="575353"/>
            <a:chOff x="5876818" y="2106202"/>
            <a:chExt cx="2415868" cy="575353"/>
          </a:xfrm>
        </p:grpSpPr>
        <p:sp>
          <p:nvSpPr>
            <p:cNvPr id="54" name="矩形 53"/>
            <p:cNvSpPr/>
            <p:nvPr/>
          </p:nvSpPr>
          <p:spPr>
            <a:xfrm>
              <a:off x="5876818" y="2106202"/>
              <a:ext cx="2188395" cy="54453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pc="600" dirty="0">
                  <a:latin typeface="微软雅黑" panose="020B0503020204020204" pitchFamily="34" charset="-122"/>
                  <a:ea typeface="微软雅黑" panose="020B0503020204020204" pitchFamily="34" charset="-122"/>
                </a:rPr>
                <a:t>可靠性原则</a:t>
              </a:r>
            </a:p>
          </p:txBody>
        </p:sp>
        <p:sp>
          <p:nvSpPr>
            <p:cNvPr id="55" name="椭圆 54"/>
            <p:cNvSpPr/>
            <p:nvPr/>
          </p:nvSpPr>
          <p:spPr>
            <a:xfrm>
              <a:off x="7717333" y="2106202"/>
              <a:ext cx="575353" cy="575353"/>
            </a:xfrm>
            <a:prstGeom prst="ellipse">
              <a:avLst/>
            </a:prstGeom>
            <a:solidFill>
              <a:srgbClr val="2F559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微软雅黑" panose="020B0503020204020204" pitchFamily="34" charset="-122"/>
                  <a:ea typeface="微软雅黑" panose="020B0503020204020204" pitchFamily="34" charset="-122"/>
                </a:rPr>
                <a:t>4</a:t>
              </a:r>
              <a:endParaRPr lang="zh-CN" altLang="en-US" sz="2800" dirty="0">
                <a:latin typeface="微软雅黑" panose="020B0503020204020204" pitchFamily="34" charset="-122"/>
                <a:ea typeface="微软雅黑" panose="020B0503020204020204" pitchFamily="34" charset="-122"/>
              </a:endParaRPr>
            </a:p>
          </p:txBody>
        </p:sp>
      </p:grpSp>
      <p:grpSp>
        <p:nvGrpSpPr>
          <p:cNvPr id="69" name="组合 68"/>
          <p:cNvGrpSpPr/>
          <p:nvPr/>
        </p:nvGrpSpPr>
        <p:grpSpPr>
          <a:xfrm>
            <a:off x="3166628" y="4006823"/>
            <a:ext cx="2420426" cy="575353"/>
            <a:chOff x="5644787" y="2096154"/>
            <a:chExt cx="2420426" cy="575353"/>
          </a:xfrm>
          <a:solidFill>
            <a:schemeClr val="bg1">
              <a:lumMod val="75000"/>
            </a:schemeClr>
          </a:solidFill>
        </p:grpSpPr>
        <p:sp>
          <p:nvSpPr>
            <p:cNvPr id="70" name="矩形 69"/>
            <p:cNvSpPr/>
            <p:nvPr/>
          </p:nvSpPr>
          <p:spPr>
            <a:xfrm>
              <a:off x="5876818" y="2106202"/>
              <a:ext cx="2188395" cy="5445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pc="600" dirty="0">
                  <a:latin typeface="微软雅黑" panose="020B0503020204020204" pitchFamily="34" charset="-122"/>
                  <a:ea typeface="微软雅黑" panose="020B0503020204020204" pitchFamily="34" charset="-122"/>
                </a:rPr>
                <a:t>适应性原则</a:t>
              </a:r>
            </a:p>
          </p:txBody>
        </p:sp>
        <p:sp>
          <p:nvSpPr>
            <p:cNvPr id="71" name="椭圆 70"/>
            <p:cNvSpPr/>
            <p:nvPr/>
          </p:nvSpPr>
          <p:spPr>
            <a:xfrm>
              <a:off x="5644787" y="2096154"/>
              <a:ext cx="575353" cy="575353"/>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微软雅黑" panose="020B0503020204020204" pitchFamily="34" charset="-122"/>
                  <a:ea typeface="微软雅黑" panose="020B0503020204020204" pitchFamily="34" charset="-122"/>
                </a:rPr>
                <a:t>3</a:t>
              </a:r>
              <a:endParaRPr lang="zh-CN" altLang="en-US" sz="2800" dirty="0">
                <a:latin typeface="微软雅黑" panose="020B0503020204020204" pitchFamily="34" charset="-122"/>
                <a:ea typeface="微软雅黑" panose="020B0503020204020204" pitchFamily="34" charset="-122"/>
              </a:endParaRPr>
            </a:p>
          </p:txBody>
        </p:sp>
      </p:grpSp>
      <p:sp>
        <p:nvSpPr>
          <p:cNvPr id="9" name="文本框 8"/>
          <p:cNvSpPr txBox="1"/>
          <p:nvPr/>
        </p:nvSpPr>
        <p:spPr>
          <a:xfrm>
            <a:off x="8662834" y="1873574"/>
            <a:ext cx="2877711" cy="1384995"/>
          </a:xfrm>
          <a:prstGeom prst="rect">
            <a:avLst/>
          </a:prstGeom>
          <a:noFill/>
        </p:spPr>
        <p:txBody>
          <a:bodyPr wrap="none" rtlCol="0">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系统的各个模块是相关的，若某个</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模块收到了影响，则其他模块也会</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受到不同程度的影响，各模块间是</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有联系的，在开发时，需要考虑到</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模块之间的相关性，从整体去考虑</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整个系统。</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8662834" y="3862047"/>
            <a:ext cx="2698175" cy="954107"/>
          </a:xfrm>
          <a:prstGeom prst="rect">
            <a:avLst/>
          </a:prstGeom>
          <a:noFill/>
        </p:spPr>
        <p:txBody>
          <a:bodyPr wrap="none" rtlCol="0">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在开发时要注重数据的安全性，</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程序的稳定性，软件是否可靠</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决定了其生存与发展。因此系</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统就必须可靠。</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560786" y="2273990"/>
            <a:ext cx="2518638" cy="1384995"/>
          </a:xfrm>
          <a:prstGeom prst="rect">
            <a:avLst/>
          </a:prstGeom>
          <a:noFill/>
        </p:spPr>
        <p:txBody>
          <a:bodyPr wrap="none" rtlCol="0">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系统是由各个功能模块组成，</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各模块都能完成特定的具体</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的功能操作，每个模块都不</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可或缺，系统功能必须是完</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整的，并将这些功能尽可能</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的规范化，便于后期维护</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574062" y="4289136"/>
            <a:ext cx="2339102" cy="1169551"/>
          </a:xfrm>
          <a:prstGeom prst="rect">
            <a:avLst/>
          </a:prstGeom>
          <a:noFill/>
        </p:spPr>
        <p:txBody>
          <a:bodyPr wrap="none" rtlCol="0">
            <a:spAutoFit/>
          </a:bodyPr>
          <a:lstStyle/>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本次设计的系统一定要能适</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应用户和环境的变化，要做</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到可维护，可扩展，这样才</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能使系统能在长期在校园内</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a:p>
            <a:r>
              <a:rPr lang="zh-CN" altLang="zh-CN" sz="1400" dirty="0">
                <a:solidFill>
                  <a:schemeClr val="bg2">
                    <a:lumMod val="50000"/>
                  </a:schemeClr>
                </a:solidFill>
                <a:latin typeface="微软雅黑" panose="020B0503020204020204" pitchFamily="34" charset="-122"/>
                <a:ea typeface="微软雅黑" panose="020B0503020204020204" pitchFamily="34" charset="-122"/>
              </a:rPr>
              <a:t>服务。</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06524333"/>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250" fill="hold"/>
                                        <p:tgtEl>
                                          <p:spTgt spid="18"/>
                                        </p:tgtEl>
                                        <p:attrNameLst>
                                          <p:attrName>ppt_w</p:attrName>
                                        </p:attrNameLst>
                                      </p:cBhvr>
                                      <p:tavLst>
                                        <p:tav tm="0">
                                          <p:val>
                                            <p:strVal val="#ppt_w+.3"/>
                                          </p:val>
                                        </p:tav>
                                        <p:tav tm="100000">
                                          <p:val>
                                            <p:strVal val="#ppt_w"/>
                                          </p:val>
                                        </p:tav>
                                      </p:tavLst>
                                    </p:anim>
                                    <p:anim calcmode="lin" valueType="num">
                                      <p:cBhvr>
                                        <p:cTn id="8" dur="1250" fill="hold"/>
                                        <p:tgtEl>
                                          <p:spTgt spid="18"/>
                                        </p:tgtEl>
                                        <p:attrNameLst>
                                          <p:attrName>ppt_h</p:attrName>
                                        </p:attrNameLst>
                                      </p:cBhvr>
                                      <p:tavLst>
                                        <p:tav tm="0">
                                          <p:val>
                                            <p:strVal val="#ppt_h"/>
                                          </p:val>
                                        </p:tav>
                                        <p:tav tm="100000">
                                          <p:val>
                                            <p:strVal val="#ppt_h"/>
                                          </p:val>
                                        </p:tav>
                                      </p:tavLst>
                                    </p:anim>
                                    <p:animEffect transition="in" filter="fade">
                                      <p:cBhvr>
                                        <p:cTn id="9" dur="1250"/>
                                        <p:tgtEl>
                                          <p:spTgt spid="18"/>
                                        </p:tgtEl>
                                      </p:cBhvr>
                                    </p:animEffect>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1750"/>
                            </p:stCondLst>
                            <p:childTnLst>
                              <p:par>
                                <p:cTn id="15" presetID="45" presetClass="entr" presetSubtype="0"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2000"/>
                                        <p:tgtEl>
                                          <p:spTgt spid="48"/>
                                        </p:tgtEl>
                                      </p:cBhvr>
                                    </p:animEffect>
                                    <p:anim calcmode="lin" valueType="num">
                                      <p:cBhvr>
                                        <p:cTn id="18" dur="2000" fill="hold"/>
                                        <p:tgtEl>
                                          <p:spTgt spid="48"/>
                                        </p:tgtEl>
                                        <p:attrNameLst>
                                          <p:attrName>ppt_w</p:attrName>
                                        </p:attrNameLst>
                                      </p:cBhvr>
                                      <p:tavLst>
                                        <p:tav tm="0" fmla="#ppt_w*sin(2.5*pi*$)">
                                          <p:val>
                                            <p:fltVal val="0"/>
                                          </p:val>
                                        </p:tav>
                                        <p:tav tm="100000">
                                          <p:val>
                                            <p:fltVal val="1"/>
                                          </p:val>
                                        </p:tav>
                                      </p:tavLst>
                                    </p:anim>
                                    <p:anim calcmode="lin" valueType="num">
                                      <p:cBhvr>
                                        <p:cTn id="19" dur="2000" fill="hold"/>
                                        <p:tgtEl>
                                          <p:spTgt spid="48"/>
                                        </p:tgtEl>
                                        <p:attrNameLst>
                                          <p:attrName>ppt_h</p:attrName>
                                        </p:attrNameLst>
                                      </p:cBhvr>
                                      <p:tavLst>
                                        <p:tav tm="0">
                                          <p:val>
                                            <p:strVal val="#ppt_h"/>
                                          </p:val>
                                        </p:tav>
                                        <p:tav tm="100000">
                                          <p:val>
                                            <p:strVal val="#ppt_h"/>
                                          </p:val>
                                        </p:tav>
                                      </p:tavLst>
                                    </p:anim>
                                  </p:childTnLst>
                                </p:cTn>
                              </p:par>
                            </p:childTnLst>
                          </p:cTn>
                        </p:par>
                        <p:par>
                          <p:cTn id="20" fill="hold">
                            <p:stCondLst>
                              <p:cond delay="3750"/>
                            </p:stCondLst>
                            <p:childTnLst>
                              <p:par>
                                <p:cTn id="21" presetID="17" presetClass="entr" presetSubtype="2" fill="hold" nodeType="afterEffect">
                                  <p:stCondLst>
                                    <p:cond delay="750"/>
                                  </p:stCondLst>
                                  <p:childTnLst>
                                    <p:set>
                                      <p:cBhvr>
                                        <p:cTn id="22" dur="1" fill="hold">
                                          <p:stCondLst>
                                            <p:cond delay="0"/>
                                          </p:stCondLst>
                                        </p:cTn>
                                        <p:tgtEl>
                                          <p:spTgt spid="66"/>
                                        </p:tgtEl>
                                        <p:attrNameLst>
                                          <p:attrName>style.visibility</p:attrName>
                                        </p:attrNameLst>
                                      </p:cBhvr>
                                      <p:to>
                                        <p:strVal val="visible"/>
                                      </p:to>
                                    </p:set>
                                    <p:anim calcmode="lin" valueType="num">
                                      <p:cBhvr>
                                        <p:cTn id="23" dur="1000" fill="hold"/>
                                        <p:tgtEl>
                                          <p:spTgt spid="66"/>
                                        </p:tgtEl>
                                        <p:attrNameLst>
                                          <p:attrName>ppt_x</p:attrName>
                                        </p:attrNameLst>
                                      </p:cBhvr>
                                      <p:tavLst>
                                        <p:tav tm="0">
                                          <p:val>
                                            <p:strVal val="#ppt_x+#ppt_w/2"/>
                                          </p:val>
                                        </p:tav>
                                        <p:tav tm="100000">
                                          <p:val>
                                            <p:strVal val="#ppt_x"/>
                                          </p:val>
                                        </p:tav>
                                      </p:tavLst>
                                    </p:anim>
                                    <p:anim calcmode="lin" valueType="num">
                                      <p:cBhvr>
                                        <p:cTn id="24" dur="1000" fill="hold"/>
                                        <p:tgtEl>
                                          <p:spTgt spid="66"/>
                                        </p:tgtEl>
                                        <p:attrNameLst>
                                          <p:attrName>ppt_y</p:attrName>
                                        </p:attrNameLst>
                                      </p:cBhvr>
                                      <p:tavLst>
                                        <p:tav tm="0">
                                          <p:val>
                                            <p:strVal val="#ppt_y"/>
                                          </p:val>
                                        </p:tav>
                                        <p:tav tm="100000">
                                          <p:val>
                                            <p:strVal val="#ppt_y"/>
                                          </p:val>
                                        </p:tav>
                                      </p:tavLst>
                                    </p:anim>
                                    <p:anim calcmode="lin" valueType="num">
                                      <p:cBhvr>
                                        <p:cTn id="25" dur="1000" fill="hold"/>
                                        <p:tgtEl>
                                          <p:spTgt spid="66"/>
                                        </p:tgtEl>
                                        <p:attrNameLst>
                                          <p:attrName>ppt_w</p:attrName>
                                        </p:attrNameLst>
                                      </p:cBhvr>
                                      <p:tavLst>
                                        <p:tav tm="0">
                                          <p:val>
                                            <p:fltVal val="0"/>
                                          </p:val>
                                        </p:tav>
                                        <p:tav tm="100000">
                                          <p:val>
                                            <p:strVal val="#ppt_w"/>
                                          </p:val>
                                        </p:tav>
                                      </p:tavLst>
                                    </p:anim>
                                    <p:anim calcmode="lin" valueType="num">
                                      <p:cBhvr>
                                        <p:cTn id="26" dur="1000" fill="hold"/>
                                        <p:tgtEl>
                                          <p:spTgt spid="66"/>
                                        </p:tgtEl>
                                        <p:attrNameLst>
                                          <p:attrName>ppt_h</p:attrName>
                                        </p:attrNameLst>
                                      </p:cBhvr>
                                      <p:tavLst>
                                        <p:tav tm="0">
                                          <p:val>
                                            <p:strVal val="#ppt_h"/>
                                          </p:val>
                                        </p:tav>
                                        <p:tav tm="100000">
                                          <p:val>
                                            <p:strVal val="#ppt_h"/>
                                          </p:val>
                                        </p:tav>
                                      </p:tavLst>
                                    </p:anim>
                                  </p:childTnLst>
                                </p:cTn>
                              </p:par>
                            </p:childTnLst>
                          </p:cTn>
                        </p:par>
                        <p:par>
                          <p:cTn id="27" fill="hold">
                            <p:stCondLst>
                              <p:cond delay="5500"/>
                            </p:stCondLst>
                            <p:childTnLst>
                              <p:par>
                                <p:cTn id="28" presetID="4" presetClass="entr" presetSubtype="16"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box(in)">
                                      <p:cBhvr>
                                        <p:cTn id="30" dur="2000"/>
                                        <p:tgtEl>
                                          <p:spTgt spid="29"/>
                                        </p:tgtEl>
                                      </p:cBhvr>
                                    </p:animEffect>
                                  </p:childTnLst>
                                </p:cTn>
                              </p:par>
                            </p:childTnLst>
                          </p:cTn>
                        </p:par>
                        <p:par>
                          <p:cTn id="31" fill="hold">
                            <p:stCondLst>
                              <p:cond delay="7500"/>
                            </p:stCondLst>
                            <p:childTnLst>
                              <p:par>
                                <p:cTn id="32" presetID="17" presetClass="entr" presetSubtype="8"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p:cTn id="34" dur="1000" fill="hold"/>
                                        <p:tgtEl>
                                          <p:spTgt spid="17"/>
                                        </p:tgtEl>
                                        <p:attrNameLst>
                                          <p:attrName>ppt_x</p:attrName>
                                        </p:attrNameLst>
                                      </p:cBhvr>
                                      <p:tavLst>
                                        <p:tav tm="0">
                                          <p:val>
                                            <p:strVal val="#ppt_x-#ppt_w/2"/>
                                          </p:val>
                                        </p:tav>
                                        <p:tav tm="100000">
                                          <p:val>
                                            <p:strVal val="#ppt_x"/>
                                          </p:val>
                                        </p:tav>
                                      </p:tavLst>
                                    </p:anim>
                                    <p:anim calcmode="lin" valueType="num">
                                      <p:cBhvr>
                                        <p:cTn id="35" dur="1000" fill="hold"/>
                                        <p:tgtEl>
                                          <p:spTgt spid="17"/>
                                        </p:tgtEl>
                                        <p:attrNameLst>
                                          <p:attrName>ppt_y</p:attrName>
                                        </p:attrNameLst>
                                      </p:cBhvr>
                                      <p:tavLst>
                                        <p:tav tm="0">
                                          <p:val>
                                            <p:strVal val="#ppt_y"/>
                                          </p:val>
                                        </p:tav>
                                        <p:tav tm="100000">
                                          <p:val>
                                            <p:strVal val="#ppt_y"/>
                                          </p:val>
                                        </p:tav>
                                      </p:tavLst>
                                    </p:anim>
                                    <p:anim calcmode="lin" valueType="num">
                                      <p:cBhvr>
                                        <p:cTn id="36" dur="1000" fill="hold"/>
                                        <p:tgtEl>
                                          <p:spTgt spid="17"/>
                                        </p:tgtEl>
                                        <p:attrNameLst>
                                          <p:attrName>ppt_w</p:attrName>
                                        </p:attrNameLst>
                                      </p:cBhvr>
                                      <p:tavLst>
                                        <p:tav tm="0">
                                          <p:val>
                                            <p:fltVal val="0"/>
                                          </p:val>
                                        </p:tav>
                                        <p:tav tm="100000">
                                          <p:val>
                                            <p:strVal val="#ppt_w"/>
                                          </p:val>
                                        </p:tav>
                                      </p:tavLst>
                                    </p:anim>
                                    <p:anim calcmode="lin" valueType="num">
                                      <p:cBhvr>
                                        <p:cTn id="37" dur="1000" fill="hold"/>
                                        <p:tgtEl>
                                          <p:spTgt spid="17"/>
                                        </p:tgtEl>
                                        <p:attrNameLst>
                                          <p:attrName>ppt_h</p:attrName>
                                        </p:attrNameLst>
                                      </p:cBhvr>
                                      <p:tavLst>
                                        <p:tav tm="0">
                                          <p:val>
                                            <p:strVal val="#ppt_h"/>
                                          </p:val>
                                        </p:tav>
                                        <p:tav tm="100000">
                                          <p:val>
                                            <p:strVal val="#ppt_h"/>
                                          </p:val>
                                        </p:tav>
                                      </p:tavLst>
                                    </p:anim>
                                  </p:childTnLst>
                                </p:cTn>
                              </p:par>
                            </p:childTnLst>
                          </p:cTn>
                        </p:par>
                        <p:par>
                          <p:cTn id="38" fill="hold">
                            <p:stCondLst>
                              <p:cond delay="8500"/>
                            </p:stCondLst>
                            <p:childTnLst>
                              <p:par>
                                <p:cTn id="39" presetID="4" presetClass="entr" presetSubtype="16"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box(in)">
                                      <p:cBhvr>
                                        <p:cTn id="41" dur="2000"/>
                                        <p:tgtEl>
                                          <p:spTgt spid="9"/>
                                        </p:tgtEl>
                                      </p:cBhvr>
                                    </p:animEffect>
                                  </p:childTnLst>
                                </p:cTn>
                              </p:par>
                            </p:childTnLst>
                          </p:cTn>
                        </p:par>
                        <p:par>
                          <p:cTn id="42" fill="hold">
                            <p:stCondLst>
                              <p:cond delay="10500"/>
                            </p:stCondLst>
                            <p:childTnLst>
                              <p:par>
                                <p:cTn id="43" presetID="17" presetClass="entr" presetSubtype="2" fill="hold" nodeType="afterEffect">
                                  <p:stCondLst>
                                    <p:cond delay="0"/>
                                  </p:stCondLst>
                                  <p:childTnLst>
                                    <p:set>
                                      <p:cBhvr>
                                        <p:cTn id="44" dur="1" fill="hold">
                                          <p:stCondLst>
                                            <p:cond delay="0"/>
                                          </p:stCondLst>
                                        </p:cTn>
                                        <p:tgtEl>
                                          <p:spTgt spid="69"/>
                                        </p:tgtEl>
                                        <p:attrNameLst>
                                          <p:attrName>style.visibility</p:attrName>
                                        </p:attrNameLst>
                                      </p:cBhvr>
                                      <p:to>
                                        <p:strVal val="visible"/>
                                      </p:to>
                                    </p:set>
                                    <p:anim calcmode="lin" valueType="num">
                                      <p:cBhvr>
                                        <p:cTn id="45" dur="1000" fill="hold"/>
                                        <p:tgtEl>
                                          <p:spTgt spid="69"/>
                                        </p:tgtEl>
                                        <p:attrNameLst>
                                          <p:attrName>ppt_x</p:attrName>
                                        </p:attrNameLst>
                                      </p:cBhvr>
                                      <p:tavLst>
                                        <p:tav tm="0">
                                          <p:val>
                                            <p:strVal val="#ppt_x+#ppt_w/2"/>
                                          </p:val>
                                        </p:tav>
                                        <p:tav tm="100000">
                                          <p:val>
                                            <p:strVal val="#ppt_x"/>
                                          </p:val>
                                        </p:tav>
                                      </p:tavLst>
                                    </p:anim>
                                    <p:anim calcmode="lin" valueType="num">
                                      <p:cBhvr>
                                        <p:cTn id="46" dur="1000" fill="hold"/>
                                        <p:tgtEl>
                                          <p:spTgt spid="69"/>
                                        </p:tgtEl>
                                        <p:attrNameLst>
                                          <p:attrName>ppt_y</p:attrName>
                                        </p:attrNameLst>
                                      </p:cBhvr>
                                      <p:tavLst>
                                        <p:tav tm="0">
                                          <p:val>
                                            <p:strVal val="#ppt_y"/>
                                          </p:val>
                                        </p:tav>
                                        <p:tav tm="100000">
                                          <p:val>
                                            <p:strVal val="#ppt_y"/>
                                          </p:val>
                                        </p:tav>
                                      </p:tavLst>
                                    </p:anim>
                                    <p:anim calcmode="lin" valueType="num">
                                      <p:cBhvr>
                                        <p:cTn id="47" dur="1000" fill="hold"/>
                                        <p:tgtEl>
                                          <p:spTgt spid="69"/>
                                        </p:tgtEl>
                                        <p:attrNameLst>
                                          <p:attrName>ppt_w</p:attrName>
                                        </p:attrNameLst>
                                      </p:cBhvr>
                                      <p:tavLst>
                                        <p:tav tm="0">
                                          <p:val>
                                            <p:fltVal val="0"/>
                                          </p:val>
                                        </p:tav>
                                        <p:tav tm="100000">
                                          <p:val>
                                            <p:strVal val="#ppt_w"/>
                                          </p:val>
                                        </p:tav>
                                      </p:tavLst>
                                    </p:anim>
                                    <p:anim calcmode="lin" valueType="num">
                                      <p:cBhvr>
                                        <p:cTn id="48" dur="1000" fill="hold"/>
                                        <p:tgtEl>
                                          <p:spTgt spid="69"/>
                                        </p:tgtEl>
                                        <p:attrNameLst>
                                          <p:attrName>ppt_h</p:attrName>
                                        </p:attrNameLst>
                                      </p:cBhvr>
                                      <p:tavLst>
                                        <p:tav tm="0">
                                          <p:val>
                                            <p:strVal val="#ppt_h"/>
                                          </p:val>
                                        </p:tav>
                                        <p:tav tm="100000">
                                          <p:val>
                                            <p:strVal val="#ppt_h"/>
                                          </p:val>
                                        </p:tav>
                                      </p:tavLst>
                                    </p:anim>
                                  </p:childTnLst>
                                </p:cTn>
                              </p:par>
                            </p:childTnLst>
                          </p:cTn>
                        </p:par>
                        <p:par>
                          <p:cTn id="49" fill="hold">
                            <p:stCondLst>
                              <p:cond delay="11500"/>
                            </p:stCondLst>
                            <p:childTnLst>
                              <p:par>
                                <p:cTn id="50" presetID="4" presetClass="entr" presetSubtype="16" fill="hold" grpId="0" nodeType="after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box(in)">
                                      <p:cBhvr>
                                        <p:cTn id="52" dur="2000"/>
                                        <p:tgtEl>
                                          <p:spTgt spid="30"/>
                                        </p:tgtEl>
                                      </p:cBhvr>
                                    </p:animEffect>
                                  </p:childTnLst>
                                </p:cTn>
                              </p:par>
                            </p:childTnLst>
                          </p:cTn>
                        </p:par>
                        <p:par>
                          <p:cTn id="53" fill="hold">
                            <p:stCondLst>
                              <p:cond delay="13500"/>
                            </p:stCondLst>
                            <p:childTnLst>
                              <p:par>
                                <p:cTn id="54" presetID="17" presetClass="entr" presetSubtype="8" fill="hold" nodeType="afterEffect">
                                  <p:stCondLst>
                                    <p:cond delay="0"/>
                                  </p:stCondLst>
                                  <p:childTnLst>
                                    <p:set>
                                      <p:cBhvr>
                                        <p:cTn id="55" dur="1" fill="hold">
                                          <p:stCondLst>
                                            <p:cond delay="0"/>
                                          </p:stCondLst>
                                        </p:cTn>
                                        <p:tgtEl>
                                          <p:spTgt spid="53"/>
                                        </p:tgtEl>
                                        <p:attrNameLst>
                                          <p:attrName>style.visibility</p:attrName>
                                        </p:attrNameLst>
                                      </p:cBhvr>
                                      <p:to>
                                        <p:strVal val="visible"/>
                                      </p:to>
                                    </p:set>
                                    <p:anim calcmode="lin" valueType="num">
                                      <p:cBhvr>
                                        <p:cTn id="56" dur="1000" fill="hold"/>
                                        <p:tgtEl>
                                          <p:spTgt spid="53"/>
                                        </p:tgtEl>
                                        <p:attrNameLst>
                                          <p:attrName>ppt_x</p:attrName>
                                        </p:attrNameLst>
                                      </p:cBhvr>
                                      <p:tavLst>
                                        <p:tav tm="0">
                                          <p:val>
                                            <p:strVal val="#ppt_x-#ppt_w/2"/>
                                          </p:val>
                                        </p:tav>
                                        <p:tav tm="100000">
                                          <p:val>
                                            <p:strVal val="#ppt_x"/>
                                          </p:val>
                                        </p:tav>
                                      </p:tavLst>
                                    </p:anim>
                                    <p:anim calcmode="lin" valueType="num">
                                      <p:cBhvr>
                                        <p:cTn id="57" dur="1000" fill="hold"/>
                                        <p:tgtEl>
                                          <p:spTgt spid="53"/>
                                        </p:tgtEl>
                                        <p:attrNameLst>
                                          <p:attrName>ppt_y</p:attrName>
                                        </p:attrNameLst>
                                      </p:cBhvr>
                                      <p:tavLst>
                                        <p:tav tm="0">
                                          <p:val>
                                            <p:strVal val="#ppt_y"/>
                                          </p:val>
                                        </p:tav>
                                        <p:tav tm="100000">
                                          <p:val>
                                            <p:strVal val="#ppt_y"/>
                                          </p:val>
                                        </p:tav>
                                      </p:tavLst>
                                    </p:anim>
                                    <p:anim calcmode="lin" valueType="num">
                                      <p:cBhvr>
                                        <p:cTn id="58" dur="1000" fill="hold"/>
                                        <p:tgtEl>
                                          <p:spTgt spid="53"/>
                                        </p:tgtEl>
                                        <p:attrNameLst>
                                          <p:attrName>ppt_w</p:attrName>
                                        </p:attrNameLst>
                                      </p:cBhvr>
                                      <p:tavLst>
                                        <p:tav tm="0">
                                          <p:val>
                                            <p:fltVal val="0"/>
                                          </p:val>
                                        </p:tav>
                                        <p:tav tm="100000">
                                          <p:val>
                                            <p:strVal val="#ppt_w"/>
                                          </p:val>
                                        </p:tav>
                                      </p:tavLst>
                                    </p:anim>
                                    <p:anim calcmode="lin" valueType="num">
                                      <p:cBhvr>
                                        <p:cTn id="59" dur="1000" fill="hold"/>
                                        <p:tgtEl>
                                          <p:spTgt spid="53"/>
                                        </p:tgtEl>
                                        <p:attrNameLst>
                                          <p:attrName>ppt_h</p:attrName>
                                        </p:attrNameLst>
                                      </p:cBhvr>
                                      <p:tavLst>
                                        <p:tav tm="0">
                                          <p:val>
                                            <p:strVal val="#ppt_h"/>
                                          </p:val>
                                        </p:tav>
                                        <p:tav tm="100000">
                                          <p:val>
                                            <p:strVal val="#ppt_h"/>
                                          </p:val>
                                        </p:tav>
                                      </p:tavLst>
                                    </p:anim>
                                  </p:childTnLst>
                                </p:cTn>
                              </p:par>
                            </p:childTnLst>
                          </p:cTn>
                        </p:par>
                        <p:par>
                          <p:cTn id="60" fill="hold">
                            <p:stCondLst>
                              <p:cond delay="14500"/>
                            </p:stCondLst>
                            <p:childTnLst>
                              <p:par>
                                <p:cTn id="61" presetID="4" presetClass="entr" presetSubtype="16"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box(in)">
                                      <p:cBhvr>
                                        <p:cTn id="63"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9" grpId="0"/>
      <p:bldP spid="28" grpId="0"/>
      <p:bldP spid="29" grpId="0"/>
      <p:bldP spid="3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1748</TotalTime>
  <Words>2108</Words>
  <Application>Microsoft Office PowerPoint</Application>
  <PresentationFormat>宽屏</PresentationFormat>
  <Paragraphs>174</Paragraphs>
  <Slides>22</Slides>
  <Notes>22</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22</vt:i4>
      </vt:variant>
    </vt:vector>
  </HeadingPairs>
  <TitlesOfParts>
    <vt:vector size="37" baseType="lpstr">
      <vt:lpstr>Adobe Caslon Pro Bold</vt:lpstr>
      <vt:lpstr>Kozuka Gothic Pro B</vt:lpstr>
      <vt:lpstr>Kozuka Mincho Pro H</vt:lpstr>
      <vt:lpstr>汉仪菱心体简</vt:lpstr>
      <vt:lpstr>苹方 常规</vt:lpstr>
      <vt:lpstr>苹方 特粗</vt:lpstr>
      <vt:lpstr>宋体</vt:lpstr>
      <vt:lpstr>微软雅黑</vt:lpstr>
      <vt:lpstr>微软雅黑 Light</vt:lpstr>
      <vt:lpstr>造字工房俊雅锐宋体验版常规体</vt:lpstr>
      <vt:lpstr>Agency FB</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67262</dc:creator>
  <cp:lastModifiedBy>672623681@qq.com</cp:lastModifiedBy>
  <cp:revision>143</cp:revision>
  <dcterms:created xsi:type="dcterms:W3CDTF">2016-05-06T03:10:53Z</dcterms:created>
  <dcterms:modified xsi:type="dcterms:W3CDTF">2018-05-31T10:14:43Z</dcterms:modified>
</cp:coreProperties>
</file>

<file path=docProps/thumbnail.jpeg>
</file>